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18" r:id="rId2"/>
  </p:sldMasterIdLst>
  <p:notesMasterIdLst>
    <p:notesMasterId r:id="rId50"/>
  </p:notesMasterIdLst>
  <p:sldIdLst>
    <p:sldId id="256" r:id="rId3"/>
    <p:sldId id="257" r:id="rId4"/>
    <p:sldId id="269" r:id="rId5"/>
    <p:sldId id="259" r:id="rId6"/>
    <p:sldId id="264" r:id="rId7"/>
    <p:sldId id="258" r:id="rId8"/>
    <p:sldId id="286" r:id="rId9"/>
    <p:sldId id="287" r:id="rId10"/>
    <p:sldId id="288" r:id="rId11"/>
    <p:sldId id="289" r:id="rId12"/>
    <p:sldId id="260" r:id="rId13"/>
    <p:sldId id="290" r:id="rId14"/>
    <p:sldId id="291" r:id="rId15"/>
    <p:sldId id="292" r:id="rId16"/>
    <p:sldId id="293" r:id="rId17"/>
    <p:sldId id="294" r:id="rId18"/>
    <p:sldId id="295" r:id="rId19"/>
    <p:sldId id="296" r:id="rId20"/>
    <p:sldId id="270" r:id="rId21"/>
    <p:sldId id="297" r:id="rId22"/>
    <p:sldId id="298" r:id="rId23"/>
    <p:sldId id="299" r:id="rId24"/>
    <p:sldId id="300" r:id="rId25"/>
    <p:sldId id="301" r:id="rId26"/>
    <p:sldId id="302" r:id="rId27"/>
    <p:sldId id="271" r:id="rId28"/>
    <p:sldId id="272" r:id="rId29"/>
    <p:sldId id="273" r:id="rId30"/>
    <p:sldId id="274" r:id="rId31"/>
    <p:sldId id="275" r:id="rId32"/>
    <p:sldId id="276" r:id="rId33"/>
    <p:sldId id="277" r:id="rId34"/>
    <p:sldId id="278" r:id="rId35"/>
    <p:sldId id="279" r:id="rId36"/>
    <p:sldId id="280" r:id="rId37"/>
    <p:sldId id="281" r:id="rId38"/>
    <p:sldId id="283" r:id="rId39"/>
    <p:sldId id="284" r:id="rId40"/>
    <p:sldId id="285" r:id="rId41"/>
    <p:sldId id="266" r:id="rId42"/>
    <p:sldId id="267" r:id="rId43"/>
    <p:sldId id="265" r:id="rId44"/>
    <p:sldId id="261" r:id="rId45"/>
    <p:sldId id="262" r:id="rId46"/>
    <p:sldId id="282" r:id="rId47"/>
    <p:sldId id="268" r:id="rId48"/>
    <p:sldId id="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95179"/>
  </p:normalViewPr>
  <p:slideViewPr>
    <p:cSldViewPr snapToGrid="0" snapToObjects="1">
      <p:cViewPr varScale="1">
        <p:scale>
          <a:sx n="68" d="100"/>
          <a:sy n="68" d="100"/>
        </p:scale>
        <p:origin x="57" y="444"/>
      </p:cViewPr>
      <p:guideLst>
        <p:guide orient="horz" pos="2160"/>
        <p:guide pos="3840"/>
      </p:guideLst>
    </p:cSldViewPr>
  </p:slideViewPr>
  <p:outlineViewPr>
    <p:cViewPr>
      <p:scale>
        <a:sx n="33" d="100"/>
        <a:sy n="33" d="100"/>
      </p:scale>
      <p:origin x="0" y="-698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B12B7-6522-3640-A4D7-0A06BAE2FC3F}"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EAD7D-CA08-DE47-90C3-85165BC95039}" type="slidenum">
              <a:rPr lang="en-US" smtClean="0"/>
              <a:t>‹#›</a:t>
            </a:fld>
            <a:endParaRPr lang="en-US"/>
          </a:p>
        </p:txBody>
      </p:sp>
    </p:spTree>
    <p:extLst>
      <p:ext uri="{BB962C8B-B14F-4D97-AF65-F5344CB8AC3E}">
        <p14:creationId xmlns:p14="http://schemas.microsoft.com/office/powerpoint/2010/main" val="145026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70C638-9544-5045-B6D2-AF442D831C36}" type="slidenum">
              <a:rPr lang="en-US" altLang="en-US"/>
              <a:pPr/>
              <a:t>3</a:t>
            </a:fld>
            <a:endParaRPr lang="en-US" altLang="en-US"/>
          </a:p>
        </p:txBody>
      </p:sp>
      <p:sp>
        <p:nvSpPr>
          <p:cNvPr id="40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0081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EAD7D-CA08-DE47-90C3-85165BC95039}" type="slidenum">
              <a:rPr lang="en-US" smtClean="0"/>
              <a:t>4</a:t>
            </a:fld>
            <a:endParaRPr lang="en-US"/>
          </a:p>
        </p:txBody>
      </p:sp>
    </p:spTree>
    <p:extLst>
      <p:ext uri="{BB962C8B-B14F-4D97-AF65-F5344CB8AC3E}">
        <p14:creationId xmlns:p14="http://schemas.microsoft.com/office/powerpoint/2010/main" val="180581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EAD7D-CA08-DE47-90C3-85165BC95039}" type="slidenum">
              <a:rPr lang="en-US" smtClean="0"/>
              <a:t>31</a:t>
            </a:fld>
            <a:endParaRPr lang="en-US"/>
          </a:p>
        </p:txBody>
      </p:sp>
    </p:spTree>
    <p:extLst>
      <p:ext uri="{BB962C8B-B14F-4D97-AF65-F5344CB8AC3E}">
        <p14:creationId xmlns:p14="http://schemas.microsoft.com/office/powerpoint/2010/main" val="168237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EAD7D-CA08-DE47-90C3-85165BC95039}" type="slidenum">
              <a:rPr lang="en-US" smtClean="0"/>
              <a:t>40</a:t>
            </a:fld>
            <a:endParaRPr lang="en-US"/>
          </a:p>
        </p:txBody>
      </p:sp>
    </p:spTree>
    <p:extLst>
      <p:ext uri="{BB962C8B-B14F-4D97-AF65-F5344CB8AC3E}">
        <p14:creationId xmlns:p14="http://schemas.microsoft.com/office/powerpoint/2010/main" val="2021914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404364-B264-4E45-9248-FBB33D7D4560}"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48926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22486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52418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174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63137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404364-B264-4E45-9248-FBB33D7D4560}"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65353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404364-B264-4E45-9248-FBB33D7D4560}"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37609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404364-B264-4E45-9248-FBB33D7D4560}"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00195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404364-B264-4E45-9248-FBB33D7D4560}"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455820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0109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C0535703-09AD-9840-B1AD-6B40DE38D9AD}" type="datetimeFigureOut">
              <a:rPr lang="en-AF" smtClean="0"/>
              <a:t>12/16/2021</a:t>
            </a:fld>
            <a:endParaRPr lang="en-AF"/>
          </a:p>
        </p:txBody>
      </p:sp>
      <p:sp>
        <p:nvSpPr>
          <p:cNvPr id="8" name="Footer Placeholder 7"/>
          <p:cNvSpPr>
            <a:spLocks noGrp="1"/>
          </p:cNvSpPr>
          <p:nvPr>
            <p:ph type="ftr" sz="quarter" idx="11"/>
          </p:nvPr>
        </p:nvSpPr>
        <p:spPr/>
        <p:txBody>
          <a:bodyPr/>
          <a:lstStyle/>
          <a:p>
            <a:endParaRPr lang="en-AF"/>
          </a:p>
        </p:txBody>
      </p:sp>
      <p:sp>
        <p:nvSpPr>
          <p:cNvPr id="9" name="Slide Number Placeholder 8"/>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4556345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404364-B264-4E45-9248-FBB33D7D4560}"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166125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0535703-09AD-9840-B1AD-6B40DE38D9AD}" type="datetimeFigureOut">
              <a:rPr lang="en-AF" smtClean="0"/>
              <a:t>12/16/2021</a:t>
            </a:fld>
            <a:endParaRPr lang="en-AF"/>
          </a:p>
        </p:txBody>
      </p:sp>
      <p:sp>
        <p:nvSpPr>
          <p:cNvPr id="8" name="Footer Placeholder 7"/>
          <p:cNvSpPr>
            <a:spLocks noGrp="1"/>
          </p:cNvSpPr>
          <p:nvPr>
            <p:ph type="ftr" sz="quarter" idx="11"/>
          </p:nvPr>
        </p:nvSpPr>
        <p:spPr/>
        <p:txBody>
          <a:bodyPr/>
          <a:lstStyle/>
          <a:p>
            <a:endParaRPr lang="en-AF"/>
          </a:p>
        </p:txBody>
      </p:sp>
      <p:sp>
        <p:nvSpPr>
          <p:cNvPr id="9" name="Slide Number Placeholder 8"/>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349884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C0535703-09AD-9840-B1AD-6B40DE38D9AD}" type="datetimeFigureOut">
              <a:rPr lang="en-AF" smtClean="0"/>
              <a:t>12/16/2021</a:t>
            </a:fld>
            <a:endParaRPr lang="en-AF"/>
          </a:p>
        </p:txBody>
      </p:sp>
      <p:sp>
        <p:nvSpPr>
          <p:cNvPr id="8" name="Footer Placeholder 7"/>
          <p:cNvSpPr>
            <a:spLocks noGrp="1"/>
          </p:cNvSpPr>
          <p:nvPr>
            <p:ph type="ftr" sz="quarter" idx="11"/>
          </p:nvPr>
        </p:nvSpPr>
        <p:spPr/>
        <p:txBody>
          <a:bodyPr/>
          <a:lstStyle/>
          <a:p>
            <a:endParaRPr lang="en-AF"/>
          </a:p>
        </p:txBody>
      </p:sp>
      <p:sp>
        <p:nvSpPr>
          <p:cNvPr id="9" name="Slide Number Placeholder 8"/>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95609900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C0535703-09AD-9840-B1AD-6B40DE38D9AD}" type="datetimeFigureOut">
              <a:rPr lang="en-AF" smtClean="0"/>
              <a:t>12/16/2021</a:t>
            </a:fld>
            <a:endParaRPr lang="en-AF"/>
          </a:p>
        </p:txBody>
      </p:sp>
      <p:sp>
        <p:nvSpPr>
          <p:cNvPr id="9" name="Footer Placeholder 8"/>
          <p:cNvSpPr>
            <a:spLocks noGrp="1"/>
          </p:cNvSpPr>
          <p:nvPr>
            <p:ph type="ftr" sz="quarter" idx="11"/>
          </p:nvPr>
        </p:nvSpPr>
        <p:spPr/>
        <p:txBody>
          <a:bodyPr/>
          <a:lstStyle/>
          <a:p>
            <a:endParaRPr lang="en-AF"/>
          </a:p>
        </p:txBody>
      </p:sp>
      <p:sp>
        <p:nvSpPr>
          <p:cNvPr id="10" name="Slide Number Placeholder 9"/>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695250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C0535703-09AD-9840-B1AD-6B40DE38D9AD}" type="datetimeFigureOut">
              <a:rPr lang="en-AF" smtClean="0"/>
              <a:t>12/16/2021</a:t>
            </a:fld>
            <a:endParaRPr lang="en-AF"/>
          </a:p>
        </p:txBody>
      </p:sp>
      <p:sp>
        <p:nvSpPr>
          <p:cNvPr id="8" name="Footer Placeholder 7"/>
          <p:cNvSpPr>
            <a:spLocks noGrp="1"/>
          </p:cNvSpPr>
          <p:nvPr>
            <p:ph type="ftr" sz="quarter" idx="11"/>
          </p:nvPr>
        </p:nvSpPr>
        <p:spPr/>
        <p:txBody>
          <a:bodyPr/>
          <a:lstStyle/>
          <a:p>
            <a:endParaRPr lang="en-AF"/>
          </a:p>
        </p:txBody>
      </p:sp>
      <p:sp>
        <p:nvSpPr>
          <p:cNvPr id="9" name="Slide Number Placeholder 8"/>
          <p:cNvSpPr>
            <a:spLocks noGrp="1"/>
          </p:cNvSpPr>
          <p:nvPr>
            <p:ph type="sldNum" sz="quarter" idx="12"/>
          </p:nvPr>
        </p:nvSpPr>
        <p:spPr/>
        <p:txBody>
          <a:bodyPr/>
          <a:lstStyle/>
          <a:p>
            <a:fld id="{47931B4C-1DFD-DF4E-BBE5-3A3A2E47C67D}" type="slidenum">
              <a:rPr lang="en-AF" smtClean="0"/>
              <a:t>‹#›</a:t>
            </a:fld>
            <a:endParaRPr lang="en-AF"/>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86884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0535703-09AD-9840-B1AD-6B40DE38D9AD}" type="datetimeFigureOut">
              <a:rPr lang="en-AF" smtClean="0"/>
              <a:t>12/16/2021</a:t>
            </a:fld>
            <a:endParaRPr lang="en-AF"/>
          </a:p>
        </p:txBody>
      </p:sp>
      <p:sp>
        <p:nvSpPr>
          <p:cNvPr id="4" name="Footer Placeholder 3"/>
          <p:cNvSpPr>
            <a:spLocks noGrp="1"/>
          </p:cNvSpPr>
          <p:nvPr>
            <p:ph type="ftr" sz="quarter" idx="11"/>
          </p:nvPr>
        </p:nvSpPr>
        <p:spPr/>
        <p:txBody>
          <a:bodyPr/>
          <a:lstStyle/>
          <a:p>
            <a:endParaRPr lang="en-AF"/>
          </a:p>
        </p:txBody>
      </p:sp>
      <p:sp>
        <p:nvSpPr>
          <p:cNvPr id="5" name="Slide Number Placeholder 4"/>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3804110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5703-09AD-9840-B1AD-6B40DE38D9AD}" type="datetimeFigureOut">
              <a:rPr lang="en-AF" smtClean="0"/>
              <a:t>12/16/2021</a:t>
            </a:fld>
            <a:endParaRPr lang="en-AF"/>
          </a:p>
        </p:txBody>
      </p:sp>
      <p:sp>
        <p:nvSpPr>
          <p:cNvPr id="3" name="Footer Placeholder 2"/>
          <p:cNvSpPr>
            <a:spLocks noGrp="1"/>
          </p:cNvSpPr>
          <p:nvPr>
            <p:ph type="ftr" sz="quarter" idx="11"/>
          </p:nvPr>
        </p:nvSpPr>
        <p:spPr/>
        <p:txBody>
          <a:bodyPr/>
          <a:lstStyle/>
          <a:p>
            <a:endParaRPr lang="en-AF"/>
          </a:p>
        </p:txBody>
      </p:sp>
      <p:sp>
        <p:nvSpPr>
          <p:cNvPr id="4" name="Slide Number Placeholder 3"/>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2787011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C0535703-09AD-9840-B1AD-6B40DE38D9AD}" type="datetimeFigureOut">
              <a:rPr lang="en-AF" smtClean="0"/>
              <a:t>12/16/2021</a:t>
            </a:fld>
            <a:endParaRPr lang="en-AF"/>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AF"/>
          </a:p>
        </p:txBody>
      </p:sp>
      <p:sp>
        <p:nvSpPr>
          <p:cNvPr id="11" name="Slide Number Placeholder 10"/>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688513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0535703-09AD-9840-B1AD-6B40DE38D9AD}" type="datetimeFigureOut">
              <a:rPr lang="en-AF" smtClean="0"/>
              <a:t>12/16/2021</a:t>
            </a:fld>
            <a:endParaRPr lang="en-AF"/>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3801486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0535703-09AD-9840-B1AD-6B40DE38D9AD}" type="datetimeFigureOut">
              <a:rPr lang="en-AF" smtClean="0"/>
              <a:t>12/16/2021</a:t>
            </a:fld>
            <a:endParaRPr lang="en-AF"/>
          </a:p>
        </p:txBody>
      </p:sp>
      <p:sp>
        <p:nvSpPr>
          <p:cNvPr id="5" name="Footer Placeholder 4"/>
          <p:cNvSpPr>
            <a:spLocks noGrp="1"/>
          </p:cNvSpPr>
          <p:nvPr>
            <p:ph type="ftr" sz="quarter" idx="11"/>
          </p:nvPr>
        </p:nvSpPr>
        <p:spPr/>
        <p:txBody>
          <a:bodyPr/>
          <a:lstStyle/>
          <a:p>
            <a:endParaRPr lang="en-AF"/>
          </a:p>
        </p:txBody>
      </p:sp>
      <p:sp>
        <p:nvSpPr>
          <p:cNvPr id="6" name="Slide Number Placeholder 5"/>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2120777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0535703-09AD-9840-B1AD-6B40DE38D9AD}" type="datetimeFigureOut">
              <a:rPr lang="en-AF" smtClean="0"/>
              <a:t>12/16/2021</a:t>
            </a:fld>
            <a:endParaRPr lang="en-AF"/>
          </a:p>
        </p:txBody>
      </p:sp>
      <p:sp>
        <p:nvSpPr>
          <p:cNvPr id="5" name="Footer Placeholder 4"/>
          <p:cNvSpPr>
            <a:spLocks noGrp="1"/>
          </p:cNvSpPr>
          <p:nvPr>
            <p:ph type="ftr" sz="quarter" idx="11"/>
          </p:nvPr>
        </p:nvSpPr>
        <p:spPr/>
        <p:txBody>
          <a:bodyPr/>
          <a:lstStyle/>
          <a:p>
            <a:endParaRPr lang="en-AF"/>
          </a:p>
        </p:txBody>
      </p:sp>
      <p:sp>
        <p:nvSpPr>
          <p:cNvPr id="6" name="Slide Number Placeholder 5"/>
          <p:cNvSpPr>
            <a:spLocks noGrp="1"/>
          </p:cNvSpPr>
          <p:nvPr>
            <p:ph type="sldNum" sz="quarter" idx="12"/>
          </p:nvPr>
        </p:nvSpPr>
        <p:spPr/>
        <p:txBody>
          <a:bodyPr/>
          <a:lstStyle/>
          <a:p>
            <a:fld id="{47931B4C-1DFD-DF4E-BBE5-3A3A2E47C67D}" type="slidenum">
              <a:rPr lang="en-AF" smtClean="0"/>
              <a:t>‹#›</a:t>
            </a:fld>
            <a:endParaRPr lang="en-AF"/>
          </a:p>
        </p:txBody>
      </p:sp>
    </p:spTree>
    <p:extLst>
      <p:ext uri="{BB962C8B-B14F-4D97-AF65-F5344CB8AC3E}">
        <p14:creationId xmlns:p14="http://schemas.microsoft.com/office/powerpoint/2010/main" val="55011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404364-B264-4E45-9248-FBB33D7D4560}"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14173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36649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404364-B264-4E45-9248-FBB33D7D4560}"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54900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404364-B264-4E45-9248-FBB33D7D4560}"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24663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7404364-B264-4E45-9248-FBB33D7D4560}"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50414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139873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04364-B264-4E45-9248-FBB33D7D4560}"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D06B1-ED4E-F44E-A874-1630B6FDD475}" type="slidenum">
              <a:rPr lang="en-US" smtClean="0"/>
              <a:t>‹#›</a:t>
            </a:fld>
            <a:endParaRPr lang="en-US"/>
          </a:p>
        </p:txBody>
      </p:sp>
    </p:spTree>
    <p:extLst>
      <p:ext uri="{BB962C8B-B14F-4D97-AF65-F5344CB8AC3E}">
        <p14:creationId xmlns:p14="http://schemas.microsoft.com/office/powerpoint/2010/main" val="2562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7404364-B264-4E45-9248-FBB33D7D4560}" type="datetimeFigureOut">
              <a:rPr lang="en-US" smtClean="0"/>
              <a:t>12/16/2021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BED06B1-ED4E-F44E-A874-1630B6FDD475}" type="slidenum">
              <a:rPr lang="en-US" smtClean="0"/>
              <a:t>‹#›</a:t>
            </a:fld>
            <a:endParaRPr lang="en-US"/>
          </a:p>
        </p:txBody>
      </p:sp>
    </p:spTree>
    <p:extLst>
      <p:ext uri="{BB962C8B-B14F-4D97-AF65-F5344CB8AC3E}">
        <p14:creationId xmlns:p14="http://schemas.microsoft.com/office/powerpoint/2010/main" val="9035726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0535703-09AD-9840-B1AD-6B40DE38D9AD}" type="datetimeFigureOut">
              <a:rPr lang="en-AF" smtClean="0"/>
              <a:t>12/16/2021</a:t>
            </a:fld>
            <a:endParaRPr lang="en-AF"/>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AF"/>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7931B4C-1DFD-DF4E-BBE5-3A3A2E47C67D}" type="slidenum">
              <a:rPr lang="en-AF" smtClean="0"/>
              <a:t>‹#›</a:t>
            </a:fld>
            <a:endParaRPr lang="en-AF"/>
          </a:p>
        </p:txBody>
      </p:sp>
    </p:spTree>
    <p:extLst>
      <p:ext uri="{BB962C8B-B14F-4D97-AF65-F5344CB8AC3E}">
        <p14:creationId xmlns:p14="http://schemas.microsoft.com/office/powerpoint/2010/main" val="6614162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2482152/#B63" TargetMode="External"/><Relationship Id="rId2" Type="http://schemas.openxmlformats.org/officeDocument/2006/relationships/hyperlink" Target="https://www.ncbi.nlm.nih.gov/pmc/articles/PMC2482152/#B12" TargetMode="External"/><Relationship Id="rId1" Type="http://schemas.openxmlformats.org/officeDocument/2006/relationships/slideLayout" Target="../slideLayouts/slideLayout20.xml"/><Relationship Id="rId4" Type="http://schemas.openxmlformats.org/officeDocument/2006/relationships/hyperlink" Target="https://www.ncbi.nlm.nih.gov/pmc/articles/PMC2482152/#B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hyperlink" Target="https://sagepub.com/journals-permissions" TargetMode="External"/><Relationship Id="rId4" Type="http://schemas.openxmlformats.org/officeDocument/2006/relationships/hyperlink" Target="https://doi.org/10.4137/CPath.S487"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charset="0"/>
                <a:ea typeface="Arial" charset="0"/>
                <a:cs typeface="Arial" charset="0"/>
              </a:rPr>
              <a:t>Gynecologic side effects of </a:t>
            </a:r>
            <a:r>
              <a:rPr lang="en-US" dirty="0" err="1">
                <a:latin typeface="Arial" charset="0"/>
                <a:ea typeface="Arial" charset="0"/>
                <a:cs typeface="Arial" charset="0"/>
              </a:rPr>
              <a:t>tamoxifen</a:t>
            </a:r>
            <a:endParaRPr lang="en-US" dirty="0">
              <a:latin typeface="Arial" charset="0"/>
              <a:ea typeface="Arial" charset="0"/>
              <a:cs typeface="Arial" charset="0"/>
            </a:endParaRPr>
          </a:p>
        </p:txBody>
      </p:sp>
      <p:sp>
        <p:nvSpPr>
          <p:cNvPr id="3" name="Subtitle 2"/>
          <p:cNvSpPr>
            <a:spLocks noGrp="1"/>
          </p:cNvSpPr>
          <p:nvPr>
            <p:ph type="subTitle" idx="1"/>
          </p:nvPr>
        </p:nvSpPr>
        <p:spPr>
          <a:xfrm>
            <a:off x="1751012" y="4122548"/>
            <a:ext cx="8689976" cy="2169763"/>
          </a:xfrm>
        </p:spPr>
        <p:txBody>
          <a:bodyPr>
            <a:normAutofit fontScale="92500" lnSpcReduction="20000"/>
          </a:bodyPr>
          <a:lstStyle/>
          <a:p>
            <a:r>
              <a:rPr lang="en-US" dirty="0">
                <a:latin typeface="Arial" charset="0"/>
                <a:ea typeface="Arial" charset="0"/>
                <a:cs typeface="Arial" charset="0"/>
              </a:rPr>
              <a:t>Panel </a:t>
            </a:r>
            <a:r>
              <a:rPr lang="en-US" dirty="0" err="1">
                <a:latin typeface="Arial" charset="0"/>
                <a:ea typeface="Arial" charset="0"/>
                <a:cs typeface="Arial" charset="0"/>
              </a:rPr>
              <a:t>disscussion</a:t>
            </a:r>
            <a:r>
              <a:rPr lang="en-US" dirty="0">
                <a:latin typeface="Arial" charset="0"/>
                <a:ea typeface="Arial" charset="0"/>
                <a:cs typeface="Arial" charset="0"/>
              </a:rPr>
              <a:t>  Dec 2021</a:t>
            </a:r>
          </a:p>
          <a:p>
            <a:r>
              <a:rPr lang="en-US" dirty="0" err="1">
                <a:latin typeface="Arial" charset="0"/>
                <a:ea typeface="Arial" charset="0"/>
                <a:cs typeface="Arial" charset="0"/>
              </a:rPr>
              <a:t>Nahid</a:t>
            </a:r>
            <a:r>
              <a:rPr lang="en-US" dirty="0">
                <a:latin typeface="Arial" charset="0"/>
                <a:ea typeface="Arial" charset="0"/>
                <a:cs typeface="Arial" charset="0"/>
              </a:rPr>
              <a:t> </a:t>
            </a:r>
            <a:r>
              <a:rPr lang="en-US" dirty="0" err="1">
                <a:latin typeface="Arial" charset="0"/>
                <a:ea typeface="Arial" charset="0"/>
                <a:cs typeface="Arial" charset="0"/>
              </a:rPr>
              <a:t>Sedighi</a:t>
            </a:r>
            <a:r>
              <a:rPr lang="en-US" dirty="0">
                <a:latin typeface="Arial" charset="0"/>
                <a:ea typeface="Arial" charset="0"/>
                <a:cs typeface="Arial" charset="0"/>
              </a:rPr>
              <a:t> </a:t>
            </a:r>
          </a:p>
          <a:p>
            <a:r>
              <a:rPr lang="en-US" dirty="0">
                <a:latin typeface="Arial" charset="0"/>
                <a:ea typeface="Arial" charset="0"/>
                <a:cs typeface="Arial" charset="0"/>
              </a:rPr>
              <a:t>Leila </a:t>
            </a:r>
            <a:r>
              <a:rPr lang="en-US" dirty="0" err="1">
                <a:latin typeface="Arial" charset="0"/>
                <a:ea typeface="Arial" charset="0"/>
                <a:cs typeface="Arial" charset="0"/>
              </a:rPr>
              <a:t>sadeghi</a:t>
            </a:r>
            <a:endParaRPr lang="en-US" dirty="0">
              <a:latin typeface="Arial" charset="0"/>
              <a:ea typeface="Arial" charset="0"/>
              <a:cs typeface="Arial" charset="0"/>
            </a:endParaRPr>
          </a:p>
          <a:p>
            <a:r>
              <a:rPr lang="en-US" dirty="0" err="1">
                <a:latin typeface="Arial" charset="0"/>
                <a:ea typeface="Arial" charset="0"/>
                <a:cs typeface="Arial" charset="0"/>
              </a:rPr>
              <a:t>Azadeh</a:t>
            </a:r>
            <a:r>
              <a:rPr lang="en-US" dirty="0">
                <a:latin typeface="Arial" charset="0"/>
                <a:ea typeface="Arial" charset="0"/>
                <a:cs typeface="Arial" charset="0"/>
              </a:rPr>
              <a:t> </a:t>
            </a:r>
            <a:r>
              <a:rPr lang="en-US" dirty="0" err="1">
                <a:latin typeface="Arial" charset="0"/>
                <a:ea typeface="Arial" charset="0"/>
                <a:cs typeface="Arial" charset="0"/>
              </a:rPr>
              <a:t>yousefnejad</a:t>
            </a:r>
            <a:endParaRPr lang="en-US" dirty="0">
              <a:latin typeface="Arial" charset="0"/>
              <a:ea typeface="Arial" charset="0"/>
              <a:cs typeface="Arial" charset="0"/>
            </a:endParaRPr>
          </a:p>
          <a:p>
            <a:r>
              <a:rPr lang="en-US" dirty="0">
                <a:latin typeface="Arial" charset="0"/>
                <a:ea typeface="Arial" charset="0"/>
                <a:cs typeface="Arial" charset="0"/>
              </a:rPr>
              <a:t>Ramesh </a:t>
            </a:r>
            <a:r>
              <a:rPr lang="en-US" dirty="0" err="1">
                <a:latin typeface="Arial" charset="0"/>
                <a:ea typeface="Arial" charset="0"/>
                <a:cs typeface="Arial" charset="0"/>
              </a:rPr>
              <a:t>Omranipour</a:t>
            </a:r>
            <a:r>
              <a:rPr lang="en-US" dirty="0">
                <a:latin typeface="Arial" charset="0"/>
                <a:ea typeface="Arial" charset="0"/>
                <a:cs typeface="Arial" charset="0"/>
              </a:rPr>
              <a:t> (Director)</a:t>
            </a:r>
          </a:p>
        </p:txBody>
      </p:sp>
    </p:spTree>
    <p:extLst>
      <p:ext uri="{BB962C8B-B14F-4D97-AF65-F5344CB8AC3E}">
        <p14:creationId xmlns:p14="http://schemas.microsoft.com/office/powerpoint/2010/main" val="79738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A9A8-B7E5-6E4A-ABF8-36731FCBA82D}"/>
              </a:ext>
            </a:extLst>
          </p:cNvPr>
          <p:cNvSpPr>
            <a:spLocks noGrp="1"/>
          </p:cNvSpPr>
          <p:nvPr>
            <p:ph type="title"/>
          </p:nvPr>
        </p:nvSpPr>
        <p:spPr/>
        <p:txBody>
          <a:bodyPr>
            <a:normAutofit/>
          </a:bodyPr>
          <a:lstStyle/>
          <a:p>
            <a:r>
              <a:rPr lang="en-GB" b="1" dirty="0"/>
              <a:t>Endometrial hyperplasia</a:t>
            </a:r>
            <a:br>
              <a:rPr lang="en-GB" b="1" dirty="0"/>
            </a:br>
            <a:endParaRPr lang="en-AF" dirty="0"/>
          </a:p>
        </p:txBody>
      </p:sp>
      <p:sp>
        <p:nvSpPr>
          <p:cNvPr id="3" name="Content Placeholder 2">
            <a:extLst>
              <a:ext uri="{FF2B5EF4-FFF2-40B4-BE49-F238E27FC236}">
                <a16:creationId xmlns:a16="http://schemas.microsoft.com/office/drawing/2014/main" id="{61C36472-91C6-C042-AE9F-9EF093F5507E}"/>
              </a:ext>
            </a:extLst>
          </p:cNvPr>
          <p:cNvSpPr>
            <a:spLocks noGrp="1"/>
          </p:cNvSpPr>
          <p:nvPr>
            <p:ph idx="1"/>
          </p:nvPr>
        </p:nvSpPr>
        <p:spPr/>
        <p:txBody>
          <a:bodyPr>
            <a:normAutofit fontScale="92500"/>
          </a:bodyPr>
          <a:lstStyle/>
          <a:p>
            <a:r>
              <a:rPr lang="en-GB" sz="2400" dirty="0"/>
              <a:t>The incidence of endometrial hyperplasia in postmenopausal women with breast cancer treated with tamoxifen is increased</a:t>
            </a:r>
          </a:p>
          <a:p>
            <a:r>
              <a:rPr lang="en-GB" sz="2400" dirty="0"/>
              <a:t>he incidence is 1.3–20% in these patients, compared to the 0–10% incidence in </a:t>
            </a:r>
            <a:r>
              <a:rPr lang="en-GB" sz="2400" dirty="0" err="1"/>
              <a:t>postmenoausal</a:t>
            </a:r>
            <a:r>
              <a:rPr lang="en-GB" sz="2400" dirty="0"/>
              <a:t> breast cancer patients who are not receiving tamoxifen</a:t>
            </a:r>
          </a:p>
          <a:p>
            <a:r>
              <a:rPr lang="en-GB" sz="2400" dirty="0"/>
              <a:t>in patients with atypical hyperplasia, 23% progress to carcinoma, whereas in patients without atypia, only 2% progress to carcinoma</a:t>
            </a:r>
          </a:p>
          <a:p>
            <a:endParaRPr lang="en-AF" dirty="0"/>
          </a:p>
        </p:txBody>
      </p:sp>
    </p:spTree>
    <p:extLst>
      <p:ext uri="{BB962C8B-B14F-4D97-AF65-F5344CB8AC3E}">
        <p14:creationId xmlns:p14="http://schemas.microsoft.com/office/powerpoint/2010/main" val="409245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7122-C169-E547-8FF5-C4FDC5106279}"/>
              </a:ext>
            </a:extLst>
          </p:cNvPr>
          <p:cNvSpPr>
            <a:spLocks noGrp="1"/>
          </p:cNvSpPr>
          <p:nvPr>
            <p:ph type="title"/>
          </p:nvPr>
        </p:nvSpPr>
        <p:spPr>
          <a:xfrm>
            <a:off x="2048656" y="397239"/>
            <a:ext cx="7729728" cy="1188720"/>
          </a:xfrm>
        </p:spPr>
        <p:txBody>
          <a:bodyPr>
            <a:normAutofit/>
          </a:bodyPr>
          <a:lstStyle/>
          <a:p>
            <a:r>
              <a:rPr lang="en-GB" b="1" dirty="0"/>
              <a:t>Endometrial carcinoma</a:t>
            </a:r>
            <a:br>
              <a:rPr lang="en-GB" b="1" dirty="0"/>
            </a:br>
            <a:endParaRPr lang="en-AF" dirty="0"/>
          </a:p>
        </p:txBody>
      </p:sp>
      <p:sp>
        <p:nvSpPr>
          <p:cNvPr id="3" name="Content Placeholder 2">
            <a:extLst>
              <a:ext uri="{FF2B5EF4-FFF2-40B4-BE49-F238E27FC236}">
                <a16:creationId xmlns:a16="http://schemas.microsoft.com/office/drawing/2014/main" id="{57E8906B-8A9E-4545-9080-004BC8C1F309}"/>
              </a:ext>
            </a:extLst>
          </p:cNvPr>
          <p:cNvSpPr>
            <a:spLocks noGrp="1"/>
          </p:cNvSpPr>
          <p:nvPr>
            <p:ph idx="1"/>
          </p:nvPr>
        </p:nvSpPr>
        <p:spPr>
          <a:xfrm>
            <a:off x="2068643" y="2068644"/>
            <a:ext cx="7892221" cy="4392118"/>
          </a:xfrm>
        </p:spPr>
        <p:txBody>
          <a:bodyPr>
            <a:normAutofit fontScale="62500" lnSpcReduction="20000"/>
          </a:bodyPr>
          <a:lstStyle/>
          <a:p>
            <a:r>
              <a:rPr lang="en-GB" sz="2800" dirty="0"/>
              <a:t>1.3–7.5-fold increase in the relative risk of developing endometrial cancer with data from major clinical studies indicating tamoxifen use results in an approximately twofold increase in the incidence rate of endometrial cancer</a:t>
            </a:r>
          </a:p>
          <a:p>
            <a:r>
              <a:rPr lang="en-GB" sz="2800" dirty="0"/>
              <a:t>he risk of developing endometrial cancer increases with duration of treatment and cumulative tamoxifen dose as well as prior </a:t>
            </a:r>
            <a:r>
              <a:rPr lang="en-GB" sz="2800" dirty="0" err="1"/>
              <a:t>estrogen</a:t>
            </a:r>
            <a:r>
              <a:rPr lang="en-GB" sz="2800" dirty="0"/>
              <a:t> replacement therapy, obesity, and the presence of pre-existing endometrial pathologic conditions</a:t>
            </a:r>
          </a:p>
          <a:p>
            <a:r>
              <a:rPr lang="en-GB" sz="2800" dirty="0"/>
              <a:t>Many studies found that most cases of endometrial cancers occurring in tamoxifen-treated patients were of low grade and stage, with no differences in stage, grade, or histologic subtype compared to non-treated </a:t>
            </a:r>
            <a:r>
              <a:rPr lang="en-GB" sz="2800" dirty="0" err="1"/>
              <a:t>patients</a:t>
            </a:r>
            <a:r>
              <a:rPr lang="en-GB" sz="2800" baseline="30000" dirty="0" err="1"/>
              <a:t>.</a:t>
            </a:r>
            <a:r>
              <a:rPr lang="en-GB" sz="2800" dirty="0" err="1"/>
              <a:t>However</a:t>
            </a:r>
            <a:r>
              <a:rPr lang="en-GB" sz="2800" dirty="0"/>
              <a:t>, other studies have found endometrial cancers in postmenopausal patients treated with tamoxifen to be more advanced with poorer prognoses than in non-treated patients. Additionally, these studies have shown an increase in </a:t>
            </a:r>
            <a:r>
              <a:rPr lang="en-GB" sz="2800" dirty="0" err="1"/>
              <a:t>unfavorable</a:t>
            </a:r>
            <a:r>
              <a:rPr lang="en-GB" sz="2800" dirty="0"/>
              <a:t> </a:t>
            </a:r>
            <a:r>
              <a:rPr lang="en-GB" sz="2800" dirty="0" err="1"/>
              <a:t>histologies</a:t>
            </a:r>
            <a:r>
              <a:rPr lang="en-GB" sz="2800" dirty="0"/>
              <a:t> including carcinosarcoma, adenosarcoma and Mullerian mixed </a:t>
            </a:r>
            <a:r>
              <a:rPr lang="en-GB" sz="2800" dirty="0" err="1"/>
              <a:t>tumors</a:t>
            </a:r>
            <a:r>
              <a:rPr lang="en-GB" sz="2800" dirty="0"/>
              <a:t>, resulting in more advanced stage at diagnosis and worse survival. In light of these findings, additional studies may be warranted to determine if there may be a benefit to screening asymptomatic women treated with tamoxifen.</a:t>
            </a:r>
          </a:p>
          <a:p>
            <a:endParaRPr lang="en-GB" dirty="0"/>
          </a:p>
          <a:p>
            <a:endParaRPr lang="en-AF" dirty="0"/>
          </a:p>
        </p:txBody>
      </p:sp>
    </p:spTree>
    <p:extLst>
      <p:ext uri="{BB962C8B-B14F-4D97-AF65-F5344CB8AC3E}">
        <p14:creationId xmlns:p14="http://schemas.microsoft.com/office/powerpoint/2010/main" val="260861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235-FA9B-474E-ACD4-DD730A68F2B6}"/>
              </a:ext>
            </a:extLst>
          </p:cNvPr>
          <p:cNvSpPr>
            <a:spLocks noGrp="1"/>
          </p:cNvSpPr>
          <p:nvPr>
            <p:ph type="title"/>
          </p:nvPr>
        </p:nvSpPr>
        <p:spPr>
          <a:xfrm>
            <a:off x="2143593" y="584616"/>
            <a:ext cx="7817271" cy="1568796"/>
          </a:xfrm>
        </p:spPr>
        <p:txBody>
          <a:bodyPr>
            <a:normAutofit/>
          </a:bodyPr>
          <a:lstStyle/>
          <a:p>
            <a:r>
              <a:rPr lang="en-GB" b="1" dirty="0"/>
              <a:t>Endometrial cystic atrophy/adenomyosis</a:t>
            </a:r>
            <a:br>
              <a:rPr lang="en-GB" b="1" dirty="0"/>
            </a:br>
            <a:endParaRPr lang="en-AF" dirty="0"/>
          </a:p>
        </p:txBody>
      </p:sp>
      <p:sp>
        <p:nvSpPr>
          <p:cNvPr id="3" name="Content Placeholder 2">
            <a:extLst>
              <a:ext uri="{FF2B5EF4-FFF2-40B4-BE49-F238E27FC236}">
                <a16:creationId xmlns:a16="http://schemas.microsoft.com/office/drawing/2014/main" id="{6E2FBDE5-2268-BA42-9C71-BEECAE43DDA4}"/>
              </a:ext>
            </a:extLst>
          </p:cNvPr>
          <p:cNvSpPr>
            <a:spLocks noGrp="1"/>
          </p:cNvSpPr>
          <p:nvPr>
            <p:ph idx="1"/>
          </p:nvPr>
        </p:nvSpPr>
        <p:spPr>
          <a:xfrm>
            <a:off x="839448" y="2533337"/>
            <a:ext cx="10514351" cy="3959537"/>
          </a:xfrm>
        </p:spPr>
        <p:txBody>
          <a:bodyPr>
            <a:normAutofit/>
          </a:bodyPr>
          <a:lstStyle/>
          <a:p>
            <a:r>
              <a:rPr lang="en-GB" dirty="0" err="1"/>
              <a:t>edometrial</a:t>
            </a:r>
            <a:r>
              <a:rPr lang="en-GB" dirty="0"/>
              <a:t> cystic atrophy is diagnosed histologically when multiple cystic spaces lined by atrophic endometrium are present within a dense fibrous </a:t>
            </a:r>
            <a:r>
              <a:rPr lang="en-GB" dirty="0" err="1"/>
              <a:t>stroma.At</a:t>
            </a:r>
            <a:r>
              <a:rPr lang="en-GB" dirty="0"/>
              <a:t> hysteroscopy, endometrial cystic atrophy is described as smooth, white, </a:t>
            </a:r>
            <a:r>
              <a:rPr lang="en-GB" dirty="0" err="1"/>
              <a:t>hypervascularized</a:t>
            </a:r>
            <a:r>
              <a:rPr lang="en-GB" dirty="0"/>
              <a:t>, and atrophic, with scattered protuberances. ‘Tamoxifen mucosa’ differs from the atrophic mucosa in </a:t>
            </a:r>
            <a:r>
              <a:rPr lang="en-GB" dirty="0" err="1"/>
              <a:t>postmenpausal</a:t>
            </a:r>
            <a:r>
              <a:rPr lang="en-GB" dirty="0"/>
              <a:t> women who are not treated with tamoxifen as their mucosa is characterized as pale, thin, and without protuberances</a:t>
            </a:r>
          </a:p>
          <a:p>
            <a:r>
              <a:rPr lang="en-GB" dirty="0"/>
              <a:t>The incidence of adenomyosis is increased 3–4 times in women treated with tamoxifen than in the general population</a:t>
            </a:r>
          </a:p>
          <a:p>
            <a:r>
              <a:rPr lang="en-GB" dirty="0"/>
              <a:t>the cysts seen in women treated with tamoxifen do not appear to be premalignant.</a:t>
            </a:r>
          </a:p>
          <a:p>
            <a:endParaRPr lang="en-AF" dirty="0"/>
          </a:p>
        </p:txBody>
      </p:sp>
    </p:spTree>
    <p:extLst>
      <p:ext uri="{BB962C8B-B14F-4D97-AF65-F5344CB8AC3E}">
        <p14:creationId xmlns:p14="http://schemas.microsoft.com/office/powerpoint/2010/main" val="187594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0119-FF19-5C48-8961-2D45B0CCA2F1}"/>
              </a:ext>
            </a:extLst>
          </p:cNvPr>
          <p:cNvSpPr>
            <a:spLocks noGrp="1"/>
          </p:cNvSpPr>
          <p:nvPr>
            <p:ph type="title"/>
          </p:nvPr>
        </p:nvSpPr>
        <p:spPr/>
        <p:txBody>
          <a:bodyPr>
            <a:normAutofit/>
          </a:bodyPr>
          <a:lstStyle/>
          <a:p>
            <a:r>
              <a:rPr lang="en-GB" b="1" dirty="0"/>
              <a:t>Leiomyomas</a:t>
            </a:r>
            <a:br>
              <a:rPr lang="en-GB" b="1" dirty="0"/>
            </a:br>
            <a:endParaRPr lang="en-AF" dirty="0"/>
          </a:p>
        </p:txBody>
      </p:sp>
      <p:sp>
        <p:nvSpPr>
          <p:cNvPr id="3" name="Content Placeholder 2">
            <a:extLst>
              <a:ext uri="{FF2B5EF4-FFF2-40B4-BE49-F238E27FC236}">
                <a16:creationId xmlns:a16="http://schemas.microsoft.com/office/drawing/2014/main" id="{09D8B487-89DF-E645-842B-6AB4D08DABF8}"/>
              </a:ext>
            </a:extLst>
          </p:cNvPr>
          <p:cNvSpPr>
            <a:spLocks noGrp="1"/>
          </p:cNvSpPr>
          <p:nvPr>
            <p:ph idx="1"/>
          </p:nvPr>
        </p:nvSpPr>
        <p:spPr/>
        <p:txBody>
          <a:bodyPr/>
          <a:lstStyle/>
          <a:p>
            <a:r>
              <a:rPr lang="en-GB" dirty="0" err="1"/>
              <a:t>Estrogen</a:t>
            </a:r>
            <a:r>
              <a:rPr lang="en-GB" dirty="0"/>
              <a:t> receptors are located both in the endometrium and uterine stroma. Several studies have demonstrated a growth of uterine fibroids in postmenopausal patients treated with tamoxifen. </a:t>
            </a:r>
          </a:p>
          <a:p>
            <a:r>
              <a:rPr lang="en-GB" dirty="0"/>
              <a:t>However, the leiomyomas in women treated with tamoxifen do not appear to differ histologically from those in untreated women</a:t>
            </a:r>
            <a:endParaRPr lang="en-AF" dirty="0"/>
          </a:p>
        </p:txBody>
      </p:sp>
    </p:spTree>
    <p:extLst>
      <p:ext uri="{BB962C8B-B14F-4D97-AF65-F5344CB8AC3E}">
        <p14:creationId xmlns:p14="http://schemas.microsoft.com/office/powerpoint/2010/main" val="178153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FA55-1403-2F4D-A01A-40CD61C6D7E0}"/>
              </a:ext>
            </a:extLst>
          </p:cNvPr>
          <p:cNvSpPr>
            <a:spLocks noGrp="1"/>
          </p:cNvSpPr>
          <p:nvPr>
            <p:ph type="title"/>
          </p:nvPr>
        </p:nvSpPr>
        <p:spPr/>
        <p:txBody>
          <a:bodyPr>
            <a:normAutofit fontScale="90000"/>
          </a:bodyPr>
          <a:lstStyle/>
          <a:p>
            <a:r>
              <a:rPr lang="en-GB" b="1" dirty="0"/>
              <a:t>Effect of tamoxifen on the ovaries</a:t>
            </a:r>
            <a:br>
              <a:rPr lang="en-GB" b="1" dirty="0"/>
            </a:br>
            <a:endParaRPr lang="en-AF" dirty="0"/>
          </a:p>
        </p:txBody>
      </p:sp>
      <p:sp>
        <p:nvSpPr>
          <p:cNvPr id="3" name="Content Placeholder 2">
            <a:extLst>
              <a:ext uri="{FF2B5EF4-FFF2-40B4-BE49-F238E27FC236}">
                <a16:creationId xmlns:a16="http://schemas.microsoft.com/office/drawing/2014/main" id="{9CC3EECD-19F3-B247-B448-B936CD28F69D}"/>
              </a:ext>
            </a:extLst>
          </p:cNvPr>
          <p:cNvSpPr>
            <a:spLocks noGrp="1"/>
          </p:cNvSpPr>
          <p:nvPr>
            <p:ph idx="1"/>
          </p:nvPr>
        </p:nvSpPr>
        <p:spPr/>
        <p:txBody>
          <a:bodyPr>
            <a:normAutofit fontScale="92500" lnSpcReduction="20000"/>
          </a:bodyPr>
          <a:lstStyle/>
          <a:p>
            <a:r>
              <a:rPr lang="en-GB" dirty="0"/>
              <a:t>tamoxifen was initially synthesized as a contraceptive in the 1960s but was found to induce ovulation in anovulatory infertile women in 1971</a:t>
            </a:r>
          </a:p>
          <a:p>
            <a:r>
              <a:rPr lang="en-GB" dirty="0"/>
              <a:t>tamoxifen induces </a:t>
            </a:r>
            <a:r>
              <a:rPr lang="en-GB" dirty="0" err="1"/>
              <a:t>estrogen</a:t>
            </a:r>
            <a:r>
              <a:rPr lang="en-GB" dirty="0"/>
              <a:t> production in the premenopausal ovary without a significant subsequent rise in FSH and LH</a:t>
            </a:r>
          </a:p>
          <a:p>
            <a:r>
              <a:rPr lang="en-GB" dirty="0"/>
              <a:t>Pre- and postmenopausal women treated with tamoxifen have an increased risk of developing ovarian cysts. Asymptomatic unilocular cysts in these patients should be followed conservatively and discontinuation of tamoxifen usually leads to the reduction and disappearance of these cysts</a:t>
            </a:r>
          </a:p>
          <a:p>
            <a:r>
              <a:rPr lang="en-GB" dirty="0"/>
              <a:t>Of particular concern is the negative effect of tamoxifen-induced ovulation and the risk of ovarian carcinoma in patients with BRCA1 and BRCA2 gene mutations. Annual sonographic monitoring of the ovaries in this population has been recommended although its efficacy is still unproven</a:t>
            </a:r>
          </a:p>
          <a:p>
            <a:endParaRPr lang="en-GB" dirty="0"/>
          </a:p>
          <a:p>
            <a:endParaRPr lang="en-AF" dirty="0"/>
          </a:p>
        </p:txBody>
      </p:sp>
    </p:spTree>
    <p:extLst>
      <p:ext uri="{BB962C8B-B14F-4D97-AF65-F5344CB8AC3E}">
        <p14:creationId xmlns:p14="http://schemas.microsoft.com/office/powerpoint/2010/main" val="42905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0992-B30E-4249-ACBA-25F965FF4BCC}"/>
              </a:ext>
            </a:extLst>
          </p:cNvPr>
          <p:cNvSpPr>
            <a:spLocks noGrp="1"/>
          </p:cNvSpPr>
          <p:nvPr>
            <p:ph type="title"/>
          </p:nvPr>
        </p:nvSpPr>
        <p:spPr/>
        <p:txBody>
          <a:bodyPr>
            <a:normAutofit fontScale="90000"/>
          </a:bodyPr>
          <a:lstStyle/>
          <a:p>
            <a:r>
              <a:rPr lang="en-GB" b="1" dirty="0"/>
              <a:t>Effect of tamoxifen on the cervix</a:t>
            </a:r>
            <a:br>
              <a:rPr lang="en-GB" b="1" dirty="0"/>
            </a:br>
            <a:endParaRPr lang="en-AF" dirty="0"/>
          </a:p>
        </p:txBody>
      </p:sp>
      <p:sp>
        <p:nvSpPr>
          <p:cNvPr id="3" name="Content Placeholder 2">
            <a:extLst>
              <a:ext uri="{FF2B5EF4-FFF2-40B4-BE49-F238E27FC236}">
                <a16:creationId xmlns:a16="http://schemas.microsoft.com/office/drawing/2014/main" id="{2AA02586-3B43-7F48-98C4-DF98ECEC0BE9}"/>
              </a:ext>
            </a:extLst>
          </p:cNvPr>
          <p:cNvSpPr>
            <a:spLocks noGrp="1"/>
          </p:cNvSpPr>
          <p:nvPr>
            <p:ph idx="1"/>
          </p:nvPr>
        </p:nvSpPr>
        <p:spPr/>
        <p:txBody>
          <a:bodyPr/>
          <a:lstStyle/>
          <a:p>
            <a:r>
              <a:rPr lang="en-GB" dirty="0"/>
              <a:t>Tamoxifen has </a:t>
            </a:r>
            <a:r>
              <a:rPr lang="en-GB" dirty="0" err="1"/>
              <a:t>estrogen</a:t>
            </a:r>
            <a:r>
              <a:rPr lang="en-GB" dirty="0"/>
              <a:t> agonist effects on the cervix of postmenopausal women. In one study, 89% of tamoxifen-treated postmenopausal breast cancer patients developed </a:t>
            </a:r>
            <a:r>
              <a:rPr lang="en-GB" dirty="0" err="1"/>
              <a:t>estrogenized</a:t>
            </a:r>
            <a:r>
              <a:rPr lang="en-GB" dirty="0"/>
              <a:t> cervical smears rather than atrophic smears. </a:t>
            </a:r>
          </a:p>
          <a:p>
            <a:r>
              <a:rPr lang="en-GB" dirty="0"/>
              <a:t>Women treated with tamoxifen have a higher incidence of benign reactive atypia or atypical squamous cells of undetermined significance, without an increase in dysplasia or cervical cancer</a:t>
            </a:r>
            <a:r>
              <a:rPr lang="en-GB" baseline="30000" dirty="0"/>
              <a:t>[</a:t>
            </a:r>
            <a:endParaRPr lang="en-AF" dirty="0"/>
          </a:p>
        </p:txBody>
      </p:sp>
    </p:spTree>
    <p:extLst>
      <p:ext uri="{BB962C8B-B14F-4D97-AF65-F5344CB8AC3E}">
        <p14:creationId xmlns:p14="http://schemas.microsoft.com/office/powerpoint/2010/main" val="362418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35EC-9FB9-F84B-92E5-5F5A3165386E}"/>
              </a:ext>
            </a:extLst>
          </p:cNvPr>
          <p:cNvSpPr>
            <a:spLocks noGrp="1"/>
          </p:cNvSpPr>
          <p:nvPr>
            <p:ph type="title"/>
          </p:nvPr>
        </p:nvSpPr>
        <p:spPr/>
        <p:txBody>
          <a:bodyPr>
            <a:normAutofit fontScale="90000"/>
          </a:bodyPr>
          <a:lstStyle/>
          <a:p>
            <a:r>
              <a:rPr lang="en-GB" b="1" dirty="0"/>
              <a:t>Effect of tamoxifen on the vagina</a:t>
            </a:r>
            <a:br>
              <a:rPr lang="en-GB" b="1" dirty="0"/>
            </a:br>
            <a:endParaRPr lang="en-AF" dirty="0"/>
          </a:p>
        </p:txBody>
      </p:sp>
      <p:sp>
        <p:nvSpPr>
          <p:cNvPr id="3" name="Content Placeholder 2">
            <a:extLst>
              <a:ext uri="{FF2B5EF4-FFF2-40B4-BE49-F238E27FC236}">
                <a16:creationId xmlns:a16="http://schemas.microsoft.com/office/drawing/2014/main" id="{2745874B-70D9-D048-89B7-903B8F046E54}"/>
              </a:ext>
            </a:extLst>
          </p:cNvPr>
          <p:cNvSpPr>
            <a:spLocks noGrp="1"/>
          </p:cNvSpPr>
          <p:nvPr>
            <p:ph idx="1"/>
          </p:nvPr>
        </p:nvSpPr>
        <p:spPr/>
        <p:txBody>
          <a:bodyPr>
            <a:normAutofit fontScale="85000" lnSpcReduction="20000"/>
          </a:bodyPr>
          <a:lstStyle/>
          <a:p>
            <a:r>
              <a:rPr lang="en-GB" dirty="0"/>
              <a:t>tamoxifen has been shown to have both </a:t>
            </a:r>
            <a:r>
              <a:rPr lang="en-GB" dirty="0" err="1"/>
              <a:t>estrogen</a:t>
            </a:r>
            <a:r>
              <a:rPr lang="en-GB" dirty="0"/>
              <a:t> agonist and antagonist effects on the vaginal epithelium</a:t>
            </a:r>
            <a:r>
              <a:rPr lang="en-GB" baseline="30000" dirty="0"/>
              <a:t>.</a:t>
            </a:r>
          </a:p>
          <a:p>
            <a:r>
              <a:rPr lang="en-GB" dirty="0"/>
              <a:t>In one study, an </a:t>
            </a:r>
            <a:r>
              <a:rPr lang="en-GB" dirty="0" err="1"/>
              <a:t>estrogen</a:t>
            </a:r>
            <a:r>
              <a:rPr lang="en-GB" dirty="0"/>
              <a:t> agonist effect was seen on the vaginal smears in 34 of 49 postmenopausal breast cancer patients treated with tamoxifen and was more common in older patients. </a:t>
            </a:r>
          </a:p>
          <a:p>
            <a:r>
              <a:rPr lang="en-GB" dirty="0"/>
              <a:t>Another study showed that there appears to be an anti-estrogenic effect of tamoxifen on the vaginal epithelium in an </a:t>
            </a:r>
            <a:r>
              <a:rPr lang="en-GB" dirty="0" err="1"/>
              <a:t>estrogen</a:t>
            </a:r>
            <a:r>
              <a:rPr lang="en-GB" dirty="0"/>
              <a:t>-rich environment. The maturation index is a measure of hormonal stimulation on the endometrium and is used to describe the estrogenic status of the vaginal epithelium. When postmenopausal breast cancer patients were primed with </a:t>
            </a:r>
            <a:r>
              <a:rPr lang="en-GB" dirty="0" err="1"/>
              <a:t>estradiol</a:t>
            </a:r>
            <a:r>
              <a:rPr lang="en-GB" dirty="0"/>
              <a:t> valerate to provide them with an </a:t>
            </a:r>
            <a:r>
              <a:rPr lang="en-GB" dirty="0" err="1"/>
              <a:t>estrogen</a:t>
            </a:r>
            <a:r>
              <a:rPr lang="en-GB" dirty="0"/>
              <a:t>-rich vaginal epithelium prior to the administration of tamoxifen, the maturation index and estrogenic status of the vaginal epithelium was found to decrease. </a:t>
            </a:r>
          </a:p>
          <a:p>
            <a:r>
              <a:rPr lang="en-GB" dirty="0"/>
              <a:t>Despite its mechanism of action, vaginal dryness and dyspareunia have been reported in both pre- and postmenopausal patients treated with tamoxifen.</a:t>
            </a:r>
            <a:endParaRPr lang="en-AF" dirty="0"/>
          </a:p>
        </p:txBody>
      </p:sp>
    </p:spTree>
    <p:extLst>
      <p:ext uri="{BB962C8B-B14F-4D97-AF65-F5344CB8AC3E}">
        <p14:creationId xmlns:p14="http://schemas.microsoft.com/office/powerpoint/2010/main" val="38627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845AD-A706-1148-A2D6-C114B1E6D634}"/>
              </a:ext>
            </a:extLst>
          </p:cNvPr>
          <p:cNvSpPr>
            <a:spLocks noGrp="1"/>
          </p:cNvSpPr>
          <p:nvPr>
            <p:ph type="title"/>
          </p:nvPr>
        </p:nvSpPr>
        <p:spPr>
          <a:xfrm>
            <a:off x="1003092" y="2253886"/>
            <a:ext cx="10515600" cy="1325563"/>
          </a:xfrm>
        </p:spPr>
        <p:txBody>
          <a:bodyPr/>
          <a:lstStyle/>
          <a:p>
            <a:r>
              <a:rPr lang="en-GB" b="1" dirty="0"/>
              <a:t>Imaging review</a:t>
            </a:r>
            <a:endParaRPr lang="en-AF" dirty="0"/>
          </a:p>
        </p:txBody>
      </p:sp>
    </p:spTree>
    <p:extLst>
      <p:ext uri="{BB962C8B-B14F-4D97-AF65-F5344CB8AC3E}">
        <p14:creationId xmlns:p14="http://schemas.microsoft.com/office/powerpoint/2010/main" val="187897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3EDD7-7C46-D64A-A8C3-B2ECB3FEE149}"/>
              </a:ext>
            </a:extLst>
          </p:cNvPr>
          <p:cNvSpPr>
            <a:spLocks noGrp="1"/>
          </p:cNvSpPr>
          <p:nvPr>
            <p:ph type="title"/>
          </p:nvPr>
        </p:nvSpPr>
        <p:spPr/>
        <p:txBody>
          <a:bodyPr>
            <a:normAutofit/>
          </a:bodyPr>
          <a:lstStyle/>
          <a:p>
            <a:r>
              <a:rPr lang="en-GB" b="1" dirty="0" err="1"/>
              <a:t>Endovaginal</a:t>
            </a:r>
            <a:r>
              <a:rPr lang="en-GB" b="1" dirty="0"/>
              <a:t> ultrasound</a:t>
            </a:r>
            <a:br>
              <a:rPr lang="en-GB" b="1" dirty="0"/>
            </a:br>
            <a:endParaRPr lang="en-AF" dirty="0"/>
          </a:p>
        </p:txBody>
      </p:sp>
      <p:sp>
        <p:nvSpPr>
          <p:cNvPr id="4" name="Content Placeholder 3">
            <a:extLst>
              <a:ext uri="{FF2B5EF4-FFF2-40B4-BE49-F238E27FC236}">
                <a16:creationId xmlns:a16="http://schemas.microsoft.com/office/drawing/2014/main" id="{80CA867D-C451-954B-B766-24D283FA12D7}"/>
              </a:ext>
            </a:extLst>
          </p:cNvPr>
          <p:cNvSpPr>
            <a:spLocks noGrp="1"/>
          </p:cNvSpPr>
          <p:nvPr>
            <p:ph idx="1"/>
          </p:nvPr>
        </p:nvSpPr>
        <p:spPr/>
        <p:txBody>
          <a:bodyPr/>
          <a:lstStyle/>
          <a:p>
            <a:r>
              <a:rPr lang="en-GB" dirty="0"/>
              <a:t>the normal postmenopausal endometrium appears as a single echogenic line and should not exceed 5 mm as a bilayer thickness</a:t>
            </a:r>
            <a:endParaRPr lang="en-GB" baseline="30000" dirty="0"/>
          </a:p>
          <a:p>
            <a:r>
              <a:rPr lang="en-GB" dirty="0"/>
              <a:t> Most women undergoing tamoxifen treatment have a thicker endometrium compared with control subjects (9–13 mm versus 4.0–5.4 mm)</a:t>
            </a:r>
          </a:p>
          <a:p>
            <a:r>
              <a:rPr lang="en-GB" dirty="0"/>
              <a:t>In postmenopausal women undergoing </a:t>
            </a:r>
            <a:r>
              <a:rPr lang="en-GB" dirty="0" err="1"/>
              <a:t>estrogen</a:t>
            </a:r>
            <a:r>
              <a:rPr lang="en-GB" dirty="0"/>
              <a:t> replacement therapy, the normal endometrium may measure up to 8 mm in thickness.</a:t>
            </a:r>
          </a:p>
          <a:p>
            <a:endParaRPr lang="en-AF" dirty="0"/>
          </a:p>
        </p:txBody>
      </p:sp>
    </p:spTree>
    <p:extLst>
      <p:ext uri="{BB962C8B-B14F-4D97-AF65-F5344CB8AC3E}">
        <p14:creationId xmlns:p14="http://schemas.microsoft.com/office/powerpoint/2010/main" val="47116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5C88-51C2-8846-9BB1-F37606D20E2A}"/>
              </a:ext>
            </a:extLst>
          </p:cNvPr>
          <p:cNvSpPr>
            <a:spLocks noGrp="1"/>
          </p:cNvSpPr>
          <p:nvPr>
            <p:ph type="title"/>
          </p:nvPr>
        </p:nvSpPr>
        <p:spPr/>
        <p:txBody>
          <a:bodyPr/>
          <a:lstStyle/>
          <a:p>
            <a:r>
              <a:rPr lang="en-GB" dirty="0"/>
              <a:t>endometrial thickness threshold</a:t>
            </a:r>
            <a:endParaRPr lang="en-AF" dirty="0"/>
          </a:p>
        </p:txBody>
      </p:sp>
      <p:sp>
        <p:nvSpPr>
          <p:cNvPr id="3" name="Content Placeholder 2">
            <a:extLst>
              <a:ext uri="{FF2B5EF4-FFF2-40B4-BE49-F238E27FC236}">
                <a16:creationId xmlns:a16="http://schemas.microsoft.com/office/drawing/2014/main" id="{A7F38C6A-798A-A54E-8C5D-A0C6FB1689D3}"/>
              </a:ext>
            </a:extLst>
          </p:cNvPr>
          <p:cNvSpPr>
            <a:spLocks noGrp="1"/>
          </p:cNvSpPr>
          <p:nvPr>
            <p:ph idx="1"/>
          </p:nvPr>
        </p:nvSpPr>
        <p:spPr/>
        <p:txBody>
          <a:bodyPr>
            <a:normAutofit fontScale="92500" lnSpcReduction="10000"/>
          </a:bodyPr>
          <a:lstStyle/>
          <a:p>
            <a:r>
              <a:rPr lang="en-GB" dirty="0"/>
              <a:t>the upper limit for normal endometrial thickness on transvaginal US in asymptomatic women receiving tamoxifen remains controversial.</a:t>
            </a:r>
          </a:p>
          <a:p>
            <a:r>
              <a:rPr lang="en-GB" dirty="0"/>
              <a:t> Various authors have recommended endometrial thickness cut-off values ranging from 4 to 10 mm with sensitivity of positive histologic findings ranging from 85 to 100% and specificity ranging from 56 to 96%</a:t>
            </a:r>
            <a:r>
              <a:rPr lang="en-GB" baseline="30000" dirty="0"/>
              <a:t>[</a:t>
            </a:r>
            <a:r>
              <a:rPr lang="en-GB" baseline="30000" dirty="0">
                <a:hlinkClick r:id="rId2"/>
              </a:rPr>
              <a:t>12</a:t>
            </a:r>
            <a:r>
              <a:rPr lang="en-GB" baseline="30000" dirty="0"/>
              <a:t>,</a:t>
            </a:r>
            <a:r>
              <a:rPr lang="en-GB" baseline="30000" dirty="0">
                <a:hlinkClick r:id="rId3"/>
              </a:rPr>
              <a:t>63</a:t>
            </a:r>
            <a:r>
              <a:rPr lang="en-GB" baseline="30000" dirty="0"/>
              <a:t>,</a:t>
            </a:r>
            <a:r>
              <a:rPr lang="en-GB" baseline="30000" dirty="0">
                <a:hlinkClick r:id="rId4"/>
              </a:rPr>
              <a:t>65–69</a:t>
            </a:r>
            <a:r>
              <a:rPr lang="en-GB" baseline="30000" dirty="0"/>
              <a:t>]</a:t>
            </a:r>
            <a:r>
              <a:rPr lang="en-GB" dirty="0"/>
              <a:t>. </a:t>
            </a:r>
          </a:p>
          <a:p>
            <a:r>
              <a:rPr lang="en-GB" dirty="0"/>
              <a:t>Increased endometrial thickness correlates with increased incidence of endometrial pathology</a:t>
            </a:r>
            <a:endParaRPr lang="en-GB" baseline="30000" dirty="0"/>
          </a:p>
          <a:p>
            <a:r>
              <a:rPr lang="en-GB" dirty="0"/>
              <a:t>However, positive histologic findings, such as endometrial proliferation and simple hyperplasia, may be clinically unimportant. Additionally, a thicker endometrium on the US image does not necessarily correlate with specific pathologic endometrial findings</a:t>
            </a:r>
            <a:endParaRPr lang="en-AF" dirty="0"/>
          </a:p>
        </p:txBody>
      </p:sp>
    </p:spTree>
    <p:extLst>
      <p:ext uri="{BB962C8B-B14F-4D97-AF65-F5344CB8AC3E}">
        <p14:creationId xmlns:p14="http://schemas.microsoft.com/office/powerpoint/2010/main" val="9987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ER antagonist in breast cancer</a:t>
            </a:r>
          </a:p>
        </p:txBody>
      </p:sp>
      <p:sp>
        <p:nvSpPr>
          <p:cNvPr id="3" name="Content Placeholder 2"/>
          <p:cNvSpPr>
            <a:spLocks noGrp="1"/>
          </p:cNvSpPr>
          <p:nvPr>
            <p:ph sz="quarter" idx="13"/>
          </p:nvPr>
        </p:nvSpPr>
        <p:spPr/>
        <p:txBody>
          <a:bodyPr/>
          <a:lstStyle/>
          <a:p>
            <a:r>
              <a:rPr lang="en-US" dirty="0">
                <a:latin typeface="Arial" charset="0"/>
                <a:ea typeface="Arial" charset="0"/>
                <a:cs typeface="Arial" charset="0"/>
              </a:rPr>
              <a:t>in the endometrium, TMX has ER agonist activity that is able to stimulate proliferation, causing an increased risk of uterine pathologies, including </a:t>
            </a:r>
          </a:p>
          <a:p>
            <a:r>
              <a:rPr lang="en-US" dirty="0">
                <a:latin typeface="Arial" charset="0"/>
                <a:ea typeface="Arial" charset="0"/>
                <a:cs typeface="Arial" charset="0"/>
              </a:rPr>
              <a:t>typical and atypical glandular hyperplasia,</a:t>
            </a:r>
          </a:p>
          <a:p>
            <a:r>
              <a:rPr lang="en-US" dirty="0">
                <a:latin typeface="Arial" charset="0"/>
                <a:ea typeface="Arial" charset="0"/>
                <a:cs typeface="Arial" charset="0"/>
              </a:rPr>
              <a:t> endometrial polyps, </a:t>
            </a:r>
          </a:p>
          <a:p>
            <a:r>
              <a:rPr lang="en-US" dirty="0">
                <a:latin typeface="Arial" charset="0"/>
                <a:ea typeface="Arial" charset="0"/>
                <a:cs typeface="Arial" charset="0"/>
              </a:rPr>
              <a:t>uterine fibroids, adenocarcinoma and sarcoma</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2474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FA8E-ECFC-924E-9471-961AE3F72B13}"/>
              </a:ext>
            </a:extLst>
          </p:cNvPr>
          <p:cNvSpPr>
            <a:spLocks noGrp="1"/>
          </p:cNvSpPr>
          <p:nvPr>
            <p:ph type="title"/>
          </p:nvPr>
        </p:nvSpPr>
        <p:spPr/>
        <p:txBody>
          <a:bodyPr>
            <a:normAutofit/>
          </a:bodyPr>
          <a:lstStyle/>
          <a:p>
            <a:r>
              <a:rPr lang="en-GB" b="1" dirty="0" err="1"/>
              <a:t>Hysterosonography</a:t>
            </a:r>
            <a:br>
              <a:rPr lang="en-GB" b="1" dirty="0"/>
            </a:br>
            <a:endParaRPr lang="en-AF" dirty="0"/>
          </a:p>
        </p:txBody>
      </p:sp>
      <p:sp>
        <p:nvSpPr>
          <p:cNvPr id="3" name="Content Placeholder 2">
            <a:extLst>
              <a:ext uri="{FF2B5EF4-FFF2-40B4-BE49-F238E27FC236}">
                <a16:creationId xmlns:a16="http://schemas.microsoft.com/office/drawing/2014/main" id="{3B0E43B8-6D10-E644-81F1-30CE8C8A1D24}"/>
              </a:ext>
            </a:extLst>
          </p:cNvPr>
          <p:cNvSpPr>
            <a:spLocks noGrp="1"/>
          </p:cNvSpPr>
          <p:nvPr>
            <p:ph idx="1"/>
          </p:nvPr>
        </p:nvSpPr>
        <p:spPr/>
        <p:txBody>
          <a:bodyPr/>
          <a:lstStyle/>
          <a:p>
            <a:r>
              <a:rPr lang="en-GB" dirty="0" err="1"/>
              <a:t>Hysterosonography</a:t>
            </a:r>
            <a:r>
              <a:rPr lang="en-GB" dirty="0"/>
              <a:t> has increasingly been used to improve the ability to diagnose intrauterine pathologic conditions and to resolve discrepancies between endometrial thickening on transvaginal US images and insufficient material or non-diagnostic results at endometrial biopsy</a:t>
            </a:r>
            <a:endParaRPr lang="en-GB" baseline="30000" dirty="0"/>
          </a:p>
          <a:p>
            <a:r>
              <a:rPr lang="en-GB" dirty="0" err="1"/>
              <a:t>Hysterosonography</a:t>
            </a:r>
            <a:r>
              <a:rPr lang="en-GB" dirty="0"/>
              <a:t> is an attractive adjunct to transvaginal US because it more clearly defines endoluminal lesions that are pedunculated or sessile and can be used to better determine whether an abnormality is endometrial or </a:t>
            </a:r>
            <a:r>
              <a:rPr lang="en-GB" dirty="0" err="1"/>
              <a:t>subendometrial</a:t>
            </a:r>
            <a:r>
              <a:rPr lang="en-GB" dirty="0"/>
              <a:t> </a:t>
            </a:r>
            <a:endParaRPr lang="en-AF" dirty="0"/>
          </a:p>
        </p:txBody>
      </p:sp>
    </p:spTree>
    <p:extLst>
      <p:ext uri="{BB962C8B-B14F-4D97-AF65-F5344CB8AC3E}">
        <p14:creationId xmlns:p14="http://schemas.microsoft.com/office/powerpoint/2010/main" val="200326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085C3-5AFC-2743-85C7-A14817A20FCA}"/>
              </a:ext>
            </a:extLst>
          </p:cNvPr>
          <p:cNvSpPr>
            <a:spLocks noGrp="1"/>
          </p:cNvSpPr>
          <p:nvPr>
            <p:ph idx="1"/>
          </p:nvPr>
        </p:nvSpPr>
        <p:spPr/>
        <p:txBody>
          <a:bodyPr>
            <a:normAutofit/>
          </a:bodyPr>
          <a:lstStyle/>
          <a:p>
            <a:r>
              <a:rPr lang="en-GB" dirty="0"/>
              <a:t>The authors concluded that </a:t>
            </a:r>
            <a:r>
              <a:rPr lang="en-GB" dirty="0" err="1"/>
              <a:t>hysterosonography</a:t>
            </a:r>
            <a:r>
              <a:rPr lang="en-GB" dirty="0"/>
              <a:t> has high sensitivity (100%) and a high positive predictive value (95.5%) in patients receiving tamoxifen who have an endometrial thickness of more than 8 mm at transvaginal US</a:t>
            </a:r>
          </a:p>
          <a:p>
            <a:r>
              <a:rPr lang="en-GB" dirty="0"/>
              <a:t>In a retrospective study of 51 patients treated with tamoxifen, Hann found a significantly higher sensitivity of </a:t>
            </a:r>
            <a:r>
              <a:rPr lang="en-GB" dirty="0" err="1"/>
              <a:t>hysterosonography</a:t>
            </a:r>
            <a:r>
              <a:rPr lang="en-GB" dirty="0"/>
              <a:t> (100%) versus endometrial biopsy (4%) for the diagnosis of endometrial polyps. She concluded that </a:t>
            </a:r>
            <a:r>
              <a:rPr lang="en-GB" dirty="0" err="1"/>
              <a:t>sonohysterography</a:t>
            </a:r>
            <a:r>
              <a:rPr lang="en-GB" dirty="0"/>
              <a:t> should be considered for evaluation of abnormal uterine bleeding or thickened endometrium on ultrasound even if endometrial biopsy results are negative</a:t>
            </a:r>
            <a:endParaRPr lang="en-AF" dirty="0"/>
          </a:p>
        </p:txBody>
      </p:sp>
    </p:spTree>
    <p:extLst>
      <p:ext uri="{BB962C8B-B14F-4D97-AF65-F5344CB8AC3E}">
        <p14:creationId xmlns:p14="http://schemas.microsoft.com/office/powerpoint/2010/main" val="389291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0816-3C35-BD4B-9949-4A1D7A8FC83A}"/>
              </a:ext>
            </a:extLst>
          </p:cNvPr>
          <p:cNvSpPr>
            <a:spLocks noGrp="1"/>
          </p:cNvSpPr>
          <p:nvPr>
            <p:ph idx="1"/>
          </p:nvPr>
        </p:nvSpPr>
        <p:spPr>
          <a:xfrm>
            <a:off x="2231136" y="1888762"/>
            <a:ext cx="7729728" cy="3851266"/>
          </a:xfrm>
        </p:spPr>
        <p:txBody>
          <a:bodyPr>
            <a:normAutofit lnSpcReduction="10000"/>
          </a:bodyPr>
          <a:lstStyle/>
          <a:p>
            <a:r>
              <a:rPr lang="en-GB" dirty="0"/>
              <a:t>At </a:t>
            </a:r>
            <a:r>
              <a:rPr lang="en-GB" dirty="0" err="1"/>
              <a:t>hysterosonography</a:t>
            </a:r>
            <a:r>
              <a:rPr lang="en-GB" dirty="0"/>
              <a:t>, polyps appear as smoothly marginated echogenic masses with or without cystic areas. Polyps often have a narrow attachment to the endometrium but may be broad-based .</a:t>
            </a:r>
          </a:p>
          <a:p>
            <a:r>
              <a:rPr lang="en-GB" dirty="0"/>
              <a:t> Submucosal fibroids appear as round structures arising from the myometrium, commonly with wide attachment to the myometrium, although they are occasionally pedunculated. </a:t>
            </a:r>
          </a:p>
          <a:p>
            <a:r>
              <a:rPr lang="en-GB" dirty="0" err="1"/>
              <a:t>Hysterosonographic</a:t>
            </a:r>
            <a:r>
              <a:rPr lang="en-GB" dirty="0"/>
              <a:t> features of adenomyosis include small cysts which appear in the inner myometrium. </a:t>
            </a:r>
          </a:p>
          <a:p>
            <a:r>
              <a:rPr lang="en-GB" dirty="0"/>
              <a:t>Diffuse smooth thickening of the endometrium suggests hyperplasia, however, hyperplasia may also appears as irregular asymmetric endometrial thickening. </a:t>
            </a:r>
          </a:p>
          <a:p>
            <a:r>
              <a:rPr lang="en-GB" dirty="0"/>
              <a:t>An irregular heterogenous mass or irregular focal thickening of the endometrium is suggestive of endometrial carcinoma</a:t>
            </a:r>
            <a:endParaRPr lang="en-AF" dirty="0"/>
          </a:p>
        </p:txBody>
      </p:sp>
    </p:spTree>
    <p:extLst>
      <p:ext uri="{BB962C8B-B14F-4D97-AF65-F5344CB8AC3E}">
        <p14:creationId xmlns:p14="http://schemas.microsoft.com/office/powerpoint/2010/main" val="35484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A913-593A-B44B-86C9-AF77487E82F2}"/>
              </a:ext>
            </a:extLst>
          </p:cNvPr>
          <p:cNvSpPr>
            <a:spLocks noGrp="1"/>
          </p:cNvSpPr>
          <p:nvPr>
            <p:ph type="title"/>
          </p:nvPr>
        </p:nvSpPr>
        <p:spPr/>
        <p:txBody>
          <a:bodyPr>
            <a:normAutofit/>
          </a:bodyPr>
          <a:lstStyle/>
          <a:p>
            <a:r>
              <a:rPr lang="en-GB" b="1" dirty="0"/>
              <a:t>MR imaging</a:t>
            </a:r>
            <a:br>
              <a:rPr lang="en-GB" b="1" dirty="0"/>
            </a:br>
            <a:endParaRPr lang="en-AF" dirty="0"/>
          </a:p>
        </p:txBody>
      </p:sp>
      <p:sp>
        <p:nvSpPr>
          <p:cNvPr id="3" name="Content Placeholder 2">
            <a:extLst>
              <a:ext uri="{FF2B5EF4-FFF2-40B4-BE49-F238E27FC236}">
                <a16:creationId xmlns:a16="http://schemas.microsoft.com/office/drawing/2014/main" id="{4BA93D90-E4AE-4C47-89E2-3BF483274CDB}"/>
              </a:ext>
            </a:extLst>
          </p:cNvPr>
          <p:cNvSpPr>
            <a:spLocks noGrp="1"/>
          </p:cNvSpPr>
          <p:nvPr>
            <p:ph idx="1"/>
          </p:nvPr>
        </p:nvSpPr>
        <p:spPr/>
        <p:txBody>
          <a:bodyPr/>
          <a:lstStyle/>
          <a:p>
            <a:r>
              <a:rPr lang="en-GB" dirty="0"/>
              <a:t>R imaging can demonstrate both endometrial and myometrial pathologic conditions. MR imaging may be appropriate in patients with an equivocal or abnormal </a:t>
            </a:r>
            <a:r>
              <a:rPr lang="en-GB" dirty="0" err="1"/>
              <a:t>endovaginal</a:t>
            </a:r>
            <a:r>
              <a:rPr lang="en-GB" dirty="0"/>
              <a:t> US who are unable to undergo </a:t>
            </a:r>
            <a:r>
              <a:rPr lang="en-GB" dirty="0" err="1"/>
              <a:t>hysterosonography</a:t>
            </a:r>
            <a:r>
              <a:rPr lang="en-GB" dirty="0"/>
              <a:t> due to cervical stenosis and at </a:t>
            </a:r>
            <a:r>
              <a:rPr lang="en-GB" dirty="0" err="1"/>
              <a:t>centers</a:t>
            </a:r>
            <a:r>
              <a:rPr lang="en-GB" dirty="0"/>
              <a:t> that do not offer </a:t>
            </a:r>
            <a:r>
              <a:rPr lang="en-GB" dirty="0" err="1"/>
              <a:t>hysterosonography</a:t>
            </a:r>
            <a:endParaRPr lang="en-GB" dirty="0"/>
          </a:p>
          <a:p>
            <a:endParaRPr lang="en-AF" dirty="0"/>
          </a:p>
        </p:txBody>
      </p:sp>
    </p:spTree>
    <p:extLst>
      <p:ext uri="{BB962C8B-B14F-4D97-AF65-F5344CB8AC3E}">
        <p14:creationId xmlns:p14="http://schemas.microsoft.com/office/powerpoint/2010/main" val="339925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0233-9472-2144-935A-3B1C311EEA47}"/>
              </a:ext>
            </a:extLst>
          </p:cNvPr>
          <p:cNvSpPr>
            <a:spLocks noGrp="1"/>
          </p:cNvSpPr>
          <p:nvPr>
            <p:ph type="title"/>
          </p:nvPr>
        </p:nvSpPr>
        <p:spPr>
          <a:xfrm>
            <a:off x="1573967" y="494675"/>
            <a:ext cx="9039069" cy="764499"/>
          </a:xfrm>
        </p:spPr>
        <p:txBody>
          <a:bodyPr>
            <a:normAutofit fontScale="90000"/>
          </a:bodyPr>
          <a:lstStyle/>
          <a:p>
            <a:r>
              <a:rPr lang="en-GB" dirty="0"/>
              <a:t>According to the American College of Obstetricians and </a:t>
            </a:r>
            <a:r>
              <a:rPr lang="en-GB" dirty="0" err="1"/>
              <a:t>Gynecologists</a:t>
            </a:r>
            <a:r>
              <a:rPr lang="en-GB" dirty="0"/>
              <a:t>:</a:t>
            </a:r>
            <a:endParaRPr lang="en-AF" dirty="0"/>
          </a:p>
        </p:txBody>
      </p:sp>
      <p:sp>
        <p:nvSpPr>
          <p:cNvPr id="3" name="Content Placeholder 2">
            <a:extLst>
              <a:ext uri="{FF2B5EF4-FFF2-40B4-BE49-F238E27FC236}">
                <a16:creationId xmlns:a16="http://schemas.microsoft.com/office/drawing/2014/main" id="{97603921-C4E8-ED4E-BDB8-CF731782B153}"/>
              </a:ext>
            </a:extLst>
          </p:cNvPr>
          <p:cNvSpPr>
            <a:spLocks noGrp="1"/>
          </p:cNvSpPr>
          <p:nvPr>
            <p:ph idx="1"/>
          </p:nvPr>
        </p:nvSpPr>
        <p:spPr>
          <a:xfrm>
            <a:off x="838200" y="1558977"/>
            <a:ext cx="10515600" cy="5141626"/>
          </a:xfrm>
        </p:spPr>
        <p:txBody>
          <a:bodyPr>
            <a:normAutofit fontScale="25000" lnSpcReduction="20000"/>
          </a:bodyPr>
          <a:lstStyle/>
          <a:p>
            <a:r>
              <a:rPr lang="en-GB" sz="8000" dirty="0"/>
              <a:t>just taking tamoxifen is not a reason to perform endometrial sampling or routine ultrasonography.</a:t>
            </a:r>
          </a:p>
          <a:p>
            <a:r>
              <a:rPr lang="en-GB" sz="8000" dirty="0"/>
              <a:t> In premenopausal women taking tamoxifen who present with abnormal uterine bleeding, transvaginal ultrasonography (TVUS) is recommended. </a:t>
            </a:r>
          </a:p>
          <a:p>
            <a:r>
              <a:rPr lang="en-GB" sz="8000" dirty="0"/>
              <a:t>If the </a:t>
            </a:r>
            <a:r>
              <a:rPr lang="en-GB" sz="8000" dirty="0" err="1"/>
              <a:t>ETis</a:t>
            </a:r>
            <a:r>
              <a:rPr lang="en-GB" sz="8000" dirty="0"/>
              <a:t> ≤ 4 mm, there is no need for endometrial sampling, and the routine follow-up is recommended. Endometrial biopsy is contingent on the continuation of abnormal uterine bleeding. If endometrial thickening is present in TVUS, then hysteroscopy or saline infusion </a:t>
            </a:r>
            <a:r>
              <a:rPr lang="en-GB" sz="8000" dirty="0" err="1"/>
              <a:t>sonohysterography</a:t>
            </a:r>
            <a:r>
              <a:rPr lang="en-GB" sz="8000" dirty="0"/>
              <a:t> is recommended. In this group of patients, if endometrial biopsy confirms hyperplasia, it is recommended that tamoxifen be discontinued and cyclic progestin therapy be initiated. </a:t>
            </a:r>
          </a:p>
          <a:p>
            <a:r>
              <a:rPr lang="en-GB" sz="8000" dirty="0"/>
              <a:t>In the case of no desire for fertility, hysterectomy may be an option.</a:t>
            </a:r>
          </a:p>
          <a:p>
            <a:r>
              <a:rPr lang="en-GB" sz="8000" dirty="0"/>
              <a:t>Some other experts recommend that for </a:t>
            </a:r>
            <a:r>
              <a:rPr lang="en-GB" sz="8000" dirty="0" err="1"/>
              <a:t>premenopusal</a:t>
            </a:r>
            <a:r>
              <a:rPr lang="en-GB" sz="8000" dirty="0"/>
              <a:t> women, taking tamoxifen, irregular vaginal bleeding should be evaluated by hysteroscopy, uterine ultrasonography and if remains ulcer biopsy should be done. In postmenopausal women treated with tamoxifen, any vaginal bleeding should be pursued with biopsy and close follow-up.</a:t>
            </a:r>
          </a:p>
          <a:p>
            <a:r>
              <a:rPr lang="en-GB" sz="8000" dirty="0"/>
              <a:t> Postmenopausal women using tamoxifen with abnormal vaginal bleeding who have endometrial hyperplasia (especially atypical form) are candidates for hysterectomy. Moreover, evidence recommends dividing postmenopausal women into low- and high- risk groups for developing atypical hyperplasia based on the presence of benign endometrial polyps before therapy.24 In this case, </a:t>
            </a:r>
            <a:r>
              <a:rPr lang="en-GB" sz="8000" dirty="0" err="1"/>
              <a:t>pretreatment</a:t>
            </a:r>
            <a:r>
              <a:rPr lang="en-GB" sz="8000" dirty="0"/>
              <a:t> screening with TVUS is recommended.19 </a:t>
            </a:r>
          </a:p>
          <a:p>
            <a:endParaRPr lang="en-AF" dirty="0"/>
          </a:p>
        </p:txBody>
      </p:sp>
    </p:spTree>
    <p:extLst>
      <p:ext uri="{BB962C8B-B14F-4D97-AF65-F5344CB8AC3E}">
        <p14:creationId xmlns:p14="http://schemas.microsoft.com/office/powerpoint/2010/main" val="64321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DD891-4E60-1849-8F67-FFC1E68226CE}"/>
              </a:ext>
            </a:extLst>
          </p:cNvPr>
          <p:cNvSpPr>
            <a:spLocks noGrp="1"/>
          </p:cNvSpPr>
          <p:nvPr>
            <p:ph idx="1"/>
          </p:nvPr>
        </p:nvSpPr>
        <p:spPr>
          <a:xfrm>
            <a:off x="944381" y="1034322"/>
            <a:ext cx="9668656" cy="5156616"/>
          </a:xfrm>
        </p:spPr>
        <p:txBody>
          <a:bodyPr>
            <a:normAutofit/>
          </a:bodyPr>
          <a:lstStyle/>
          <a:p>
            <a:r>
              <a:rPr lang="en-GB" dirty="0"/>
              <a:t>There are no evidence-based recommendations for uterine malignancy screening for patients on tamoxifen. Current recommendations are annual </a:t>
            </a:r>
            <a:r>
              <a:rPr lang="en-GB" dirty="0" err="1"/>
              <a:t>gynecologic</a:t>
            </a:r>
            <a:r>
              <a:rPr lang="en-GB" dirty="0"/>
              <a:t> examination and evaluation of any abnormal vaginal bleeding.2 0 The value of transvaginal ultrasound in asymptomatic patients on limited tamoxifen treatment (less than 5 years) is unproven. The abnormal endometrial thickness &gt; 9 mm is acceptable in the studies, but further invasive investigations, such as dilation and curettage (D&amp;C), are not recommended in the absence of vaginal bleeding.2 5 Some studies recommend using hysteroscopic biopsy because D&amp;C does not seem accurate enough to detect intrauterine pathologies in patients on tamoxifen.26 New methods of screening are also introduced. </a:t>
            </a:r>
            <a:r>
              <a:rPr lang="en-GB" dirty="0" err="1"/>
              <a:t>Elastosonography</a:t>
            </a:r>
            <a:r>
              <a:rPr lang="en-GB" dirty="0"/>
              <a:t>, which measures endometrial tissue strain, was recently used to assess the endometrium in patients on tamoxifen.27 Also, MRI can be used to assess endometrium and myometrium and their related pathologies when the TVUS findings are equivocal and </a:t>
            </a:r>
            <a:r>
              <a:rPr lang="en-GB" dirty="0" err="1"/>
              <a:t>hysterosonography</a:t>
            </a:r>
            <a:r>
              <a:rPr lang="en-GB" dirty="0"/>
              <a:t> is not possible to perform. </a:t>
            </a:r>
          </a:p>
          <a:p>
            <a:endParaRPr lang="en-AF" dirty="0"/>
          </a:p>
        </p:txBody>
      </p:sp>
    </p:spTree>
    <p:extLst>
      <p:ext uri="{BB962C8B-B14F-4D97-AF65-F5344CB8AC3E}">
        <p14:creationId xmlns:p14="http://schemas.microsoft.com/office/powerpoint/2010/main" val="288319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724401"/>
            <a:ext cx="7772400" cy="1470025"/>
          </a:xfrm>
        </p:spPr>
        <p:txBody>
          <a:bodyPr/>
          <a:lstStyle/>
          <a:p>
            <a:pPr algn="ctr"/>
            <a:r>
              <a:rPr lang="en-US" dirty="0">
                <a:solidFill>
                  <a:srgbClr val="FFFF00"/>
                </a:solidFill>
              </a:rPr>
              <a:t>NORMAL ENDOMETRIUM</a:t>
            </a:r>
          </a:p>
        </p:txBody>
      </p:sp>
      <p:pic>
        <p:nvPicPr>
          <p:cNvPr id="2050" name="Picture 2"/>
          <p:cNvPicPr>
            <a:picLocks noChangeAspect="1" noChangeArrowheads="1"/>
          </p:cNvPicPr>
          <p:nvPr/>
        </p:nvPicPr>
        <p:blipFill>
          <a:blip r:embed="rId2"/>
          <a:srcRect l="16618" t="32813" r="16618"/>
          <a:stretch>
            <a:fillRect/>
          </a:stretch>
        </p:blipFill>
        <p:spPr bwMode="auto">
          <a:xfrm>
            <a:off x="3048000" y="838200"/>
            <a:ext cx="5791200" cy="3276600"/>
          </a:xfrm>
          <a:prstGeom prst="rect">
            <a:avLst/>
          </a:prstGeom>
          <a:noFill/>
          <a:ln w="9525">
            <a:noFill/>
            <a:miter lim="800000"/>
            <a:headEnd/>
            <a:tailEnd/>
          </a:ln>
          <a:effectLst/>
        </p:spPr>
      </p:pic>
    </p:spTree>
    <p:extLst>
      <p:ext uri="{BB962C8B-B14F-4D97-AF65-F5344CB8AC3E}">
        <p14:creationId xmlns:p14="http://schemas.microsoft.com/office/powerpoint/2010/main" val="148546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4800600"/>
            <a:ext cx="6400800" cy="1752600"/>
          </a:xfrm>
        </p:spPr>
        <p:txBody>
          <a:bodyPr/>
          <a:lstStyle/>
          <a:p>
            <a:r>
              <a:rPr lang="en-US" sz="4400" dirty="0">
                <a:solidFill>
                  <a:srgbClr val="FFFF00"/>
                </a:solidFill>
              </a:rPr>
              <a:t>endometrial cystic atrophy</a:t>
            </a:r>
          </a:p>
        </p:txBody>
      </p:sp>
      <p:pic>
        <p:nvPicPr>
          <p:cNvPr id="6146" name="Picture 2"/>
          <p:cNvPicPr>
            <a:picLocks noChangeAspect="1" noChangeArrowheads="1"/>
          </p:cNvPicPr>
          <p:nvPr/>
        </p:nvPicPr>
        <p:blipFill>
          <a:blip r:embed="rId2"/>
          <a:srcRect/>
          <a:stretch>
            <a:fillRect/>
          </a:stretch>
        </p:blipFill>
        <p:spPr bwMode="auto">
          <a:xfrm>
            <a:off x="2819400" y="438384"/>
            <a:ext cx="6243638" cy="4094990"/>
          </a:xfrm>
          <a:prstGeom prst="rect">
            <a:avLst/>
          </a:prstGeom>
          <a:noFill/>
          <a:ln w="9525">
            <a:noFill/>
            <a:miter lim="800000"/>
            <a:headEnd/>
            <a:tailEnd/>
          </a:ln>
          <a:effectLst/>
        </p:spPr>
      </p:pic>
    </p:spTree>
    <p:extLst>
      <p:ext uri="{BB962C8B-B14F-4D97-AF65-F5344CB8AC3E}">
        <p14:creationId xmlns:p14="http://schemas.microsoft.com/office/powerpoint/2010/main" val="176576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4724400"/>
            <a:ext cx="6400800" cy="1752600"/>
          </a:xfrm>
        </p:spPr>
        <p:txBody>
          <a:bodyPr>
            <a:normAutofit fontScale="77500" lnSpcReduction="20000"/>
          </a:bodyPr>
          <a:lstStyle/>
          <a:p>
            <a:r>
              <a:rPr lang="en-US" sz="2800" dirty="0">
                <a:solidFill>
                  <a:srgbClr val="FFFF00"/>
                </a:solidFill>
              </a:rPr>
              <a:t>Histopathology</a:t>
            </a:r>
          </a:p>
          <a:p>
            <a:r>
              <a:rPr lang="en-US" sz="2800" dirty="0">
                <a:solidFill>
                  <a:srgbClr val="FFFF00"/>
                </a:solidFill>
              </a:rPr>
              <a:t>result of the endometrial biopsy was consistent with</a:t>
            </a:r>
          </a:p>
          <a:p>
            <a:r>
              <a:rPr lang="en-US" sz="2800" dirty="0">
                <a:solidFill>
                  <a:srgbClr val="FFFF00"/>
                </a:solidFill>
              </a:rPr>
              <a:t>endometrial hyperplasia</a:t>
            </a:r>
          </a:p>
        </p:txBody>
      </p:sp>
      <p:pic>
        <p:nvPicPr>
          <p:cNvPr id="4098" name="Picture 2"/>
          <p:cNvPicPr>
            <a:picLocks noChangeAspect="1" noChangeArrowheads="1"/>
          </p:cNvPicPr>
          <p:nvPr/>
        </p:nvPicPr>
        <p:blipFill>
          <a:blip r:embed="rId2"/>
          <a:srcRect/>
          <a:stretch>
            <a:fillRect/>
          </a:stretch>
        </p:blipFill>
        <p:spPr bwMode="auto">
          <a:xfrm>
            <a:off x="2590800" y="304800"/>
            <a:ext cx="7467600" cy="4092178"/>
          </a:xfrm>
          <a:prstGeom prst="rect">
            <a:avLst/>
          </a:prstGeom>
          <a:noFill/>
          <a:ln w="9525">
            <a:noFill/>
            <a:miter lim="800000"/>
            <a:headEnd/>
            <a:tailEnd/>
          </a:ln>
          <a:effectLst/>
        </p:spPr>
      </p:pic>
    </p:spTree>
    <p:extLst>
      <p:ext uri="{BB962C8B-B14F-4D97-AF65-F5344CB8AC3E}">
        <p14:creationId xmlns:p14="http://schemas.microsoft.com/office/powerpoint/2010/main" val="117047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981200" y="4495800"/>
            <a:ext cx="8686800" cy="1752600"/>
          </a:xfrm>
        </p:spPr>
        <p:txBody>
          <a:bodyPr/>
          <a:lstStyle/>
          <a:p>
            <a:r>
              <a:rPr lang="en-US" sz="2400" dirty="0" err="1">
                <a:solidFill>
                  <a:schemeClr val="tx1"/>
                </a:solidFill>
              </a:rPr>
              <a:t>Tamoxifen</a:t>
            </a:r>
            <a:r>
              <a:rPr lang="en-US" sz="2400" dirty="0">
                <a:solidFill>
                  <a:schemeClr val="tx1"/>
                </a:solidFill>
              </a:rPr>
              <a:t>-associated endometrial lesion</a:t>
            </a:r>
            <a:r>
              <a:rPr lang="en-US" sz="2400" dirty="0">
                <a:solidFill>
                  <a:schemeClr val="bg1"/>
                </a:solidFill>
              </a:rPr>
              <a:t>.</a:t>
            </a:r>
          </a:p>
        </p:txBody>
      </p:sp>
      <p:pic>
        <p:nvPicPr>
          <p:cNvPr id="3074" name="Picture 2"/>
          <p:cNvPicPr>
            <a:picLocks noChangeAspect="1" noChangeArrowheads="1"/>
          </p:cNvPicPr>
          <p:nvPr/>
        </p:nvPicPr>
        <p:blipFill>
          <a:blip r:embed="rId2"/>
          <a:srcRect b="6760"/>
          <a:stretch>
            <a:fillRect/>
          </a:stretch>
        </p:blipFill>
        <p:spPr bwMode="auto">
          <a:xfrm>
            <a:off x="1905001" y="381000"/>
            <a:ext cx="8505825" cy="3581400"/>
          </a:xfrm>
          <a:prstGeom prst="rect">
            <a:avLst/>
          </a:prstGeom>
          <a:noFill/>
          <a:ln w="9525">
            <a:noFill/>
            <a:miter lim="800000"/>
            <a:headEnd/>
            <a:tailEnd/>
          </a:ln>
          <a:effectLst/>
        </p:spPr>
      </p:pic>
      <p:sp>
        <p:nvSpPr>
          <p:cNvPr id="5" name="Rectangle 4"/>
          <p:cNvSpPr/>
          <p:nvPr/>
        </p:nvSpPr>
        <p:spPr>
          <a:xfrm>
            <a:off x="1981200" y="4924961"/>
            <a:ext cx="7772400" cy="1323439"/>
          </a:xfrm>
          <a:prstGeom prst="rect">
            <a:avLst/>
          </a:prstGeom>
        </p:spPr>
        <p:txBody>
          <a:bodyPr wrap="square">
            <a:spAutoFit/>
          </a:bodyPr>
          <a:lstStyle/>
          <a:p>
            <a:r>
              <a:rPr lang="en-US" sz="2000" dirty="0"/>
              <a:t>Subsequent </a:t>
            </a:r>
            <a:r>
              <a:rPr lang="en-US" sz="2000" dirty="0" err="1"/>
              <a:t>sonohysterogram</a:t>
            </a:r>
            <a:r>
              <a:rPr lang="en-US" sz="2000" dirty="0"/>
              <a:t> clearly shows a focal </a:t>
            </a:r>
            <a:r>
              <a:rPr lang="en-US" sz="2000" dirty="0" err="1"/>
              <a:t>polypoid</a:t>
            </a:r>
            <a:r>
              <a:rPr lang="en-US" sz="2000" dirty="0"/>
              <a:t> lesion containing multiple cysts (</a:t>
            </a:r>
            <a:r>
              <a:rPr lang="en-US" sz="2000" i="1" dirty="0"/>
              <a:t>P). </a:t>
            </a:r>
          </a:p>
          <a:p>
            <a:r>
              <a:rPr lang="en-US" sz="2000" i="1" dirty="0"/>
              <a:t>The  </a:t>
            </a:r>
            <a:r>
              <a:rPr lang="en-US" sz="2000" dirty="0"/>
              <a:t>remainder of the endometrium was normal in thickness (arrowheads). Pathologic analysis revealed an endometrial polyp.</a:t>
            </a:r>
          </a:p>
        </p:txBody>
      </p:sp>
    </p:spTree>
    <p:extLst>
      <p:ext uri="{BB962C8B-B14F-4D97-AF65-F5344CB8AC3E}">
        <p14:creationId xmlns:p14="http://schemas.microsoft.com/office/powerpoint/2010/main" val="124553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4" name="Text Box 2"/>
          <p:cNvSpPr txBox="1">
            <a:spLocks noChangeArrowheads="1"/>
          </p:cNvSpPr>
          <p:nvPr/>
        </p:nvSpPr>
        <p:spPr bwMode="auto">
          <a:xfrm>
            <a:off x="1884363" y="4287839"/>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9pPr>
          </a:lstStyle>
          <a:p>
            <a:r>
              <a:rPr lang="en-US" altLang="en-US" sz="1100"/>
              <a:t>Figure 2. Pleiotropic effects of tamoxifen pointing to organ-specific beneficial or deleterious effects.</a:t>
            </a:r>
          </a:p>
        </p:txBody>
      </p:sp>
      <p:sp>
        <p:nvSpPr>
          <p:cNvPr id="3075" name="Text Box 3"/>
          <p:cNvSpPr txBox="1">
            <a:spLocks noChangeArrowheads="1"/>
          </p:cNvSpPr>
          <p:nvPr/>
        </p:nvSpPr>
        <p:spPr bwMode="auto">
          <a:xfrm>
            <a:off x="1884363" y="5940426"/>
            <a:ext cx="864076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cs typeface="ＭＳ Ｐゴシック" charset="-128"/>
              </a:defRPr>
            </a:lvl9pPr>
          </a:lstStyle>
          <a:p>
            <a:r>
              <a:rPr lang="en-US" altLang="en-US" sz="900" b="1"/>
              <a:t>Article Copyright © 2008 Authors, Source DOI: </a:t>
            </a:r>
            <a:r>
              <a:rPr lang="en-US" altLang="en-US" sz="900" b="1">
                <a:hlinkClick r:id="rId4"/>
              </a:rPr>
              <a:t>10.4137/CPath.S487</a:t>
            </a:r>
            <a:r>
              <a:rPr lang="en-US" altLang="en-US" sz="900" b="1"/>
              <a:t>. See content reuse guidelines at: </a:t>
            </a:r>
            <a:r>
              <a:rPr lang="en-US" altLang="en-US" sz="900" b="1">
                <a:hlinkClick r:id="rId5"/>
              </a:rPr>
              <a:t>sagepub.com/journals-permissions </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526" y="401638"/>
            <a:ext cx="5364163"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4920079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4953000"/>
            <a:ext cx="6096000" cy="1524000"/>
          </a:xfrm>
        </p:spPr>
        <p:txBody>
          <a:bodyPr>
            <a:normAutofit fontScale="92500" lnSpcReduction="10000"/>
          </a:bodyPr>
          <a:lstStyle/>
          <a:p>
            <a:r>
              <a:rPr lang="en-US" sz="4400" dirty="0">
                <a:solidFill>
                  <a:srgbClr val="FFFF00"/>
                </a:solidFill>
              </a:rPr>
              <a:t>endometrial carcinoma</a:t>
            </a:r>
          </a:p>
        </p:txBody>
      </p:sp>
      <p:pic>
        <p:nvPicPr>
          <p:cNvPr id="7170" name="Picture 2"/>
          <p:cNvPicPr>
            <a:picLocks noChangeAspect="1" noChangeArrowheads="1"/>
          </p:cNvPicPr>
          <p:nvPr/>
        </p:nvPicPr>
        <p:blipFill>
          <a:blip r:embed="rId2"/>
          <a:srcRect/>
          <a:stretch>
            <a:fillRect/>
          </a:stretch>
        </p:blipFill>
        <p:spPr bwMode="auto">
          <a:xfrm>
            <a:off x="2590800" y="533401"/>
            <a:ext cx="7239000" cy="4209285"/>
          </a:xfrm>
          <a:prstGeom prst="rect">
            <a:avLst/>
          </a:prstGeom>
          <a:noFill/>
          <a:ln w="9525">
            <a:noFill/>
            <a:miter lim="800000"/>
            <a:headEnd/>
            <a:tailEnd/>
          </a:ln>
          <a:effectLst/>
        </p:spPr>
      </p:pic>
    </p:spTree>
    <p:extLst>
      <p:ext uri="{BB962C8B-B14F-4D97-AF65-F5344CB8AC3E}">
        <p14:creationId xmlns:p14="http://schemas.microsoft.com/office/powerpoint/2010/main" val="10368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0482" y="1485275"/>
            <a:ext cx="8458200" cy="4648200"/>
          </a:xfrm>
        </p:spPr>
        <p:txBody>
          <a:bodyPr>
            <a:normAutofit fontScale="70000" lnSpcReduction="20000"/>
          </a:bodyPr>
          <a:lstStyle/>
          <a:p>
            <a:pPr algn="l"/>
            <a:r>
              <a:rPr lang="en-US" sz="2400" dirty="0">
                <a:solidFill>
                  <a:schemeClr val="tx1"/>
                </a:solidFill>
              </a:rPr>
              <a:t>The guidelines for monitoring that reduce the</a:t>
            </a:r>
          </a:p>
          <a:p>
            <a:pPr algn="l"/>
            <a:r>
              <a:rPr lang="en-US" sz="2400" dirty="0">
                <a:solidFill>
                  <a:schemeClr val="tx1"/>
                </a:solidFill>
              </a:rPr>
              <a:t>number of invasive sampling are as following:</a:t>
            </a:r>
          </a:p>
          <a:p>
            <a:pPr algn="l"/>
            <a:r>
              <a:rPr lang="en-US" sz="2400" dirty="0">
                <a:solidFill>
                  <a:schemeClr val="tx1"/>
                </a:solidFill>
              </a:rPr>
              <a:t> -start with pretreatment uterine assessment using: </a:t>
            </a:r>
            <a:r>
              <a:rPr lang="en-US" sz="2400" dirty="0" err="1">
                <a:solidFill>
                  <a:schemeClr val="tx1"/>
                </a:solidFill>
              </a:rPr>
              <a:t>transvaginal</a:t>
            </a:r>
            <a:r>
              <a:rPr lang="en-US" sz="2400" dirty="0">
                <a:solidFill>
                  <a:schemeClr val="tx1"/>
                </a:solidFill>
              </a:rPr>
              <a:t> sonography or outpatient hysteroscopy. In</a:t>
            </a:r>
          </a:p>
          <a:p>
            <a:pPr algn="l"/>
            <a:r>
              <a:rPr lang="en-US" sz="2400" dirty="0">
                <a:solidFill>
                  <a:schemeClr val="tx1"/>
                </a:solidFill>
              </a:rPr>
              <a:t>the absence of pretreatment endometrial pathology,</a:t>
            </a:r>
          </a:p>
          <a:p>
            <a:pPr algn="l"/>
            <a:r>
              <a:rPr lang="en-US" sz="2400" dirty="0">
                <a:solidFill>
                  <a:schemeClr val="tx1"/>
                </a:solidFill>
              </a:rPr>
              <a:t> asymptomatic long term </a:t>
            </a:r>
            <a:r>
              <a:rPr lang="en-US" sz="2400" dirty="0" err="1">
                <a:solidFill>
                  <a:schemeClr val="tx1"/>
                </a:solidFill>
              </a:rPr>
              <a:t>Tamoxifen</a:t>
            </a:r>
            <a:r>
              <a:rPr lang="en-US" sz="2400" dirty="0">
                <a:solidFill>
                  <a:schemeClr val="tx1"/>
                </a:solidFill>
              </a:rPr>
              <a:t> users are</a:t>
            </a:r>
          </a:p>
          <a:p>
            <a:pPr algn="l"/>
            <a:r>
              <a:rPr lang="en-US" sz="2400" dirty="0">
                <a:solidFill>
                  <a:schemeClr val="tx1"/>
                </a:solidFill>
              </a:rPr>
              <a:t>followed up on </a:t>
            </a:r>
            <a:r>
              <a:rPr lang="en-US" sz="2800" dirty="0">
                <a:solidFill>
                  <a:schemeClr val="tx1"/>
                </a:solidFill>
              </a:rPr>
              <a:t>a yearly basis </a:t>
            </a:r>
            <a:r>
              <a:rPr lang="en-US" sz="2400" dirty="0">
                <a:solidFill>
                  <a:schemeClr val="tx1"/>
                </a:solidFill>
              </a:rPr>
              <a:t>starting </a:t>
            </a:r>
            <a:r>
              <a:rPr lang="en-US" sz="3200" dirty="0">
                <a:solidFill>
                  <a:schemeClr val="tx1"/>
                </a:solidFill>
              </a:rPr>
              <a:t>after 2 to 3</a:t>
            </a:r>
          </a:p>
          <a:p>
            <a:pPr algn="l"/>
            <a:r>
              <a:rPr lang="en-US" sz="3200" dirty="0">
                <a:solidFill>
                  <a:schemeClr val="tx1"/>
                </a:solidFill>
              </a:rPr>
              <a:t>years of treatment </a:t>
            </a:r>
            <a:r>
              <a:rPr lang="en-US" sz="2400" dirty="0">
                <a:solidFill>
                  <a:schemeClr val="tx1"/>
                </a:solidFill>
              </a:rPr>
              <a:t>because of the </a:t>
            </a:r>
            <a:r>
              <a:rPr lang="en-US" sz="2800" dirty="0">
                <a:solidFill>
                  <a:schemeClr val="tx1"/>
                </a:solidFill>
              </a:rPr>
              <a:t>effect of cumulative doses.</a:t>
            </a:r>
          </a:p>
          <a:p>
            <a:pPr algn="l"/>
            <a:r>
              <a:rPr lang="en-US" sz="2400" dirty="0">
                <a:solidFill>
                  <a:srgbClr val="FFFF00"/>
                </a:solidFill>
              </a:rPr>
              <a:t> </a:t>
            </a:r>
            <a:r>
              <a:rPr lang="en-US" sz="3200" dirty="0">
                <a:solidFill>
                  <a:srgbClr val="FF0000"/>
                </a:solidFill>
              </a:rPr>
              <a:t>Hysteroscopy or saline infusion sonography</a:t>
            </a:r>
          </a:p>
          <a:p>
            <a:pPr algn="l"/>
            <a:r>
              <a:rPr lang="en-US" sz="3200" dirty="0">
                <a:solidFill>
                  <a:srgbClr val="FF0000"/>
                </a:solidFill>
              </a:rPr>
              <a:t>will be required, if there is endometrial thickening. </a:t>
            </a:r>
            <a:endParaRPr lang="en-US" sz="2400" dirty="0">
              <a:solidFill>
                <a:srgbClr val="FF0000"/>
              </a:solidFill>
            </a:endParaRPr>
          </a:p>
        </p:txBody>
      </p:sp>
    </p:spTree>
    <p:extLst>
      <p:ext uri="{BB962C8B-B14F-4D97-AF65-F5344CB8AC3E}">
        <p14:creationId xmlns:p14="http://schemas.microsoft.com/office/powerpoint/2010/main" val="101733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5638800" y="3581400"/>
            <a:ext cx="4800600" cy="294436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752601" y="228601"/>
            <a:ext cx="4648200" cy="3674291"/>
          </a:xfrm>
          <a:prstGeom prst="rect">
            <a:avLst/>
          </a:prstGeom>
          <a:noFill/>
          <a:ln w="9525">
            <a:noFill/>
            <a:miter lim="800000"/>
            <a:headEnd/>
            <a:tailEnd/>
          </a:ln>
          <a:effectLst/>
        </p:spPr>
      </p:pic>
    </p:spTree>
    <p:extLst>
      <p:ext uri="{BB962C8B-B14F-4D97-AF65-F5344CB8AC3E}">
        <p14:creationId xmlns:p14="http://schemas.microsoft.com/office/powerpoint/2010/main" val="5100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4267200"/>
            <a:ext cx="6400800" cy="1752600"/>
          </a:xfrm>
        </p:spPr>
        <p:txBody>
          <a:bodyPr>
            <a:normAutofit fontScale="77500" lnSpcReduction="20000"/>
          </a:bodyPr>
          <a:lstStyle/>
          <a:p>
            <a:r>
              <a:rPr lang="en-US" sz="3200" dirty="0">
                <a:solidFill>
                  <a:srgbClr val="FFFF00"/>
                </a:solidFill>
              </a:rPr>
              <a:t>Saline infusion sonography (SIS) or </a:t>
            </a:r>
            <a:r>
              <a:rPr lang="en-US" sz="3200" dirty="0" err="1">
                <a:solidFill>
                  <a:srgbClr val="FFFF00"/>
                </a:solidFill>
              </a:rPr>
              <a:t>Sonohysterography</a:t>
            </a:r>
            <a:endParaRPr lang="en-US" sz="3200" dirty="0">
              <a:solidFill>
                <a:srgbClr val="FFFF00"/>
              </a:solidFill>
            </a:endParaRPr>
          </a:p>
          <a:p>
            <a:r>
              <a:rPr lang="en-US" sz="3200" dirty="0">
                <a:solidFill>
                  <a:srgbClr val="FFFF00"/>
                </a:solidFill>
              </a:rPr>
              <a:t>(SHG) ultrasound image showing an endometrial polyp.</a:t>
            </a:r>
          </a:p>
        </p:txBody>
      </p:sp>
      <p:pic>
        <p:nvPicPr>
          <p:cNvPr id="1026" name="Picture 2"/>
          <p:cNvPicPr>
            <a:picLocks noChangeAspect="1" noChangeArrowheads="1"/>
          </p:cNvPicPr>
          <p:nvPr/>
        </p:nvPicPr>
        <p:blipFill>
          <a:blip r:embed="rId2"/>
          <a:srcRect/>
          <a:stretch>
            <a:fillRect/>
          </a:stretch>
        </p:blipFill>
        <p:spPr bwMode="auto">
          <a:xfrm>
            <a:off x="3810001" y="228600"/>
            <a:ext cx="5000625" cy="3752850"/>
          </a:xfrm>
          <a:prstGeom prst="rect">
            <a:avLst/>
          </a:prstGeom>
          <a:noFill/>
          <a:ln w="9525">
            <a:noFill/>
            <a:miter lim="800000"/>
            <a:headEnd/>
            <a:tailEnd/>
          </a:ln>
          <a:effectLst/>
        </p:spPr>
      </p:pic>
    </p:spTree>
    <p:extLst>
      <p:ext uri="{BB962C8B-B14F-4D97-AF65-F5344CB8AC3E}">
        <p14:creationId xmlns:p14="http://schemas.microsoft.com/office/powerpoint/2010/main" val="197891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3124200" y="4267200"/>
            <a:ext cx="6172200" cy="1371600"/>
          </a:xfrm>
        </p:spPr>
        <p:txBody>
          <a:bodyPr/>
          <a:lstStyle/>
          <a:p>
            <a:r>
              <a:rPr lang="en-US" sz="4000" dirty="0" err="1">
                <a:solidFill>
                  <a:srgbClr val="FFFF00"/>
                </a:solidFill>
              </a:rPr>
              <a:t>adenomyosis</a:t>
            </a:r>
            <a:endParaRPr lang="en-US" sz="4000" dirty="0">
              <a:solidFill>
                <a:srgbClr val="FFFF00"/>
              </a:solidFill>
            </a:endParaRPr>
          </a:p>
        </p:txBody>
      </p:sp>
      <p:pic>
        <p:nvPicPr>
          <p:cNvPr id="8194" name="Picture 2"/>
          <p:cNvPicPr>
            <a:picLocks noChangeAspect="1" noChangeArrowheads="1"/>
          </p:cNvPicPr>
          <p:nvPr/>
        </p:nvPicPr>
        <p:blipFill>
          <a:blip r:embed="rId2"/>
          <a:srcRect b="6667"/>
          <a:stretch>
            <a:fillRect/>
          </a:stretch>
        </p:blipFill>
        <p:spPr bwMode="auto">
          <a:xfrm>
            <a:off x="2133600" y="990600"/>
            <a:ext cx="8045450" cy="2667000"/>
          </a:xfrm>
          <a:prstGeom prst="rect">
            <a:avLst/>
          </a:prstGeom>
          <a:noFill/>
          <a:ln w="9525">
            <a:noFill/>
            <a:miter lim="800000"/>
            <a:headEnd/>
            <a:tailEnd/>
          </a:ln>
          <a:effectLst/>
        </p:spPr>
      </p:pic>
    </p:spTree>
    <p:extLst>
      <p:ext uri="{BB962C8B-B14F-4D97-AF65-F5344CB8AC3E}">
        <p14:creationId xmlns:p14="http://schemas.microsoft.com/office/powerpoint/2010/main" val="1522407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838200"/>
            <a:ext cx="4343400" cy="4800600"/>
          </a:xfrm>
        </p:spPr>
        <p:txBody>
          <a:bodyPr>
            <a:normAutofit fontScale="85000" lnSpcReduction="20000"/>
          </a:bodyPr>
          <a:lstStyle/>
          <a:p>
            <a:pPr algn="l"/>
            <a:r>
              <a:rPr lang="en-US" sz="2400" dirty="0">
                <a:solidFill>
                  <a:schemeClr val="tx1"/>
                </a:solidFill>
              </a:rPr>
              <a:t>Ultrasound images of a female patient, aged 60 years with thickened endometrium (confirmed to be typical </a:t>
            </a:r>
            <a:r>
              <a:rPr lang="en-US" sz="2800" dirty="0">
                <a:solidFill>
                  <a:schemeClr val="tx1"/>
                </a:solidFill>
              </a:rPr>
              <a:t>endometrial</a:t>
            </a:r>
          </a:p>
          <a:p>
            <a:pPr algn="l"/>
            <a:r>
              <a:rPr lang="en-US" sz="2800" dirty="0">
                <a:solidFill>
                  <a:schemeClr val="tx1"/>
                </a:solidFill>
              </a:rPr>
              <a:t>hyperplasia </a:t>
            </a:r>
            <a:r>
              <a:rPr lang="en-US" sz="2400" dirty="0">
                <a:solidFill>
                  <a:schemeClr val="tx1"/>
                </a:solidFill>
              </a:rPr>
              <a:t>by pathological examination). B-mode ultrasound image, Power Doppler image and TV </a:t>
            </a:r>
            <a:r>
              <a:rPr lang="en-US" sz="2400" dirty="0" err="1">
                <a:solidFill>
                  <a:schemeClr val="tx1"/>
                </a:solidFill>
              </a:rPr>
              <a:t>elastogram</a:t>
            </a:r>
            <a:r>
              <a:rPr lang="en-US" sz="2400" dirty="0">
                <a:solidFill>
                  <a:schemeClr val="tx1"/>
                </a:solidFill>
              </a:rPr>
              <a:t> show</a:t>
            </a:r>
          </a:p>
          <a:p>
            <a:pPr algn="l"/>
            <a:r>
              <a:rPr lang="en-US" sz="2400" dirty="0">
                <a:solidFill>
                  <a:schemeClr val="tx1"/>
                </a:solidFill>
              </a:rPr>
              <a:t>endometrial thickness =12 mm with no significant increase </a:t>
            </a:r>
            <a:r>
              <a:rPr lang="en-US" sz="2400" dirty="0" err="1">
                <a:solidFill>
                  <a:schemeClr val="tx1"/>
                </a:solidFill>
              </a:rPr>
              <a:t>vascularity</a:t>
            </a:r>
            <a:r>
              <a:rPr lang="en-US" sz="2400" dirty="0">
                <a:solidFill>
                  <a:schemeClr val="tx1"/>
                </a:solidFill>
              </a:rPr>
              <a:t>, green to light blue color and SR = 1.3.</a:t>
            </a:r>
          </a:p>
        </p:txBody>
      </p:sp>
      <p:pic>
        <p:nvPicPr>
          <p:cNvPr id="4098" name="Picture 2"/>
          <p:cNvPicPr>
            <a:picLocks noChangeAspect="1" noChangeArrowheads="1"/>
          </p:cNvPicPr>
          <p:nvPr/>
        </p:nvPicPr>
        <p:blipFill>
          <a:blip r:embed="rId2"/>
          <a:srcRect l="20132" t="26563" r="35944" b="4687"/>
          <a:stretch>
            <a:fillRect/>
          </a:stretch>
        </p:blipFill>
        <p:spPr bwMode="auto">
          <a:xfrm>
            <a:off x="6629400" y="1066800"/>
            <a:ext cx="3810000" cy="3352800"/>
          </a:xfrm>
          <a:prstGeom prst="rect">
            <a:avLst/>
          </a:prstGeom>
          <a:noFill/>
          <a:ln w="9525">
            <a:noFill/>
            <a:miter lim="800000"/>
            <a:headEnd/>
            <a:tailEnd/>
          </a:ln>
          <a:effectLst/>
        </p:spPr>
      </p:pic>
    </p:spTree>
    <p:extLst>
      <p:ext uri="{BB962C8B-B14F-4D97-AF65-F5344CB8AC3E}">
        <p14:creationId xmlns:p14="http://schemas.microsoft.com/office/powerpoint/2010/main" val="197819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457200"/>
            <a:ext cx="4572000" cy="5486400"/>
          </a:xfrm>
        </p:spPr>
        <p:txBody>
          <a:bodyPr>
            <a:normAutofit fontScale="92500" lnSpcReduction="20000"/>
          </a:bodyPr>
          <a:lstStyle/>
          <a:p>
            <a:pPr algn="l"/>
            <a:r>
              <a:rPr lang="en-US" sz="2400" dirty="0">
                <a:solidFill>
                  <a:schemeClr val="tx1"/>
                </a:solidFill>
              </a:rPr>
              <a:t>Ultrasound images of a female patient, aged 55 years with malignant thickened endometrium (confirmed to be </a:t>
            </a:r>
            <a:r>
              <a:rPr lang="en-US" sz="3600" dirty="0">
                <a:solidFill>
                  <a:srgbClr val="FF0000"/>
                </a:solidFill>
              </a:rPr>
              <a:t>endometrial</a:t>
            </a:r>
          </a:p>
          <a:p>
            <a:pPr algn="l"/>
            <a:r>
              <a:rPr lang="en-US" sz="3600" dirty="0" err="1">
                <a:solidFill>
                  <a:srgbClr val="FF0000"/>
                </a:solidFill>
              </a:rPr>
              <a:t>adenocarcinoma</a:t>
            </a:r>
            <a:r>
              <a:rPr lang="en-US" sz="3600" dirty="0">
                <a:solidFill>
                  <a:srgbClr val="FF0000"/>
                </a:solidFill>
              </a:rPr>
              <a:t> </a:t>
            </a:r>
            <a:r>
              <a:rPr lang="en-US" sz="2400" dirty="0">
                <a:solidFill>
                  <a:schemeClr val="tx1"/>
                </a:solidFill>
              </a:rPr>
              <a:t>by pathological examination). B-mode ultrasound image, Power Doppler image) and TV </a:t>
            </a:r>
            <a:r>
              <a:rPr lang="en-US" sz="2400" dirty="0" err="1">
                <a:solidFill>
                  <a:schemeClr val="tx1"/>
                </a:solidFill>
              </a:rPr>
              <a:t>elastogram</a:t>
            </a:r>
            <a:r>
              <a:rPr lang="en-US" sz="2400" dirty="0">
                <a:solidFill>
                  <a:schemeClr val="tx1"/>
                </a:solidFill>
              </a:rPr>
              <a:t>) show</a:t>
            </a:r>
          </a:p>
          <a:p>
            <a:pPr algn="l"/>
            <a:r>
              <a:rPr lang="en-US" sz="2400" dirty="0">
                <a:solidFill>
                  <a:schemeClr val="tx1"/>
                </a:solidFill>
              </a:rPr>
              <a:t>endometrial thickness = 18 mm with increase </a:t>
            </a:r>
            <a:r>
              <a:rPr lang="en-US" sz="2400" dirty="0" err="1">
                <a:solidFill>
                  <a:schemeClr val="tx1"/>
                </a:solidFill>
              </a:rPr>
              <a:t>vascularity</a:t>
            </a:r>
            <a:r>
              <a:rPr lang="en-US" sz="2400" dirty="0">
                <a:solidFill>
                  <a:schemeClr val="tx1"/>
                </a:solidFill>
              </a:rPr>
              <a:t>, dark blue color and SR = 11.54</a:t>
            </a:r>
            <a:r>
              <a:rPr lang="en-US" sz="1800" dirty="0">
                <a:solidFill>
                  <a:schemeClr val="tx1"/>
                </a:solidFill>
              </a:rPr>
              <a:t>.</a:t>
            </a:r>
          </a:p>
        </p:txBody>
      </p:sp>
      <p:pic>
        <p:nvPicPr>
          <p:cNvPr id="3074" name="Picture 2"/>
          <p:cNvPicPr>
            <a:picLocks noChangeAspect="1" noChangeArrowheads="1"/>
          </p:cNvPicPr>
          <p:nvPr/>
        </p:nvPicPr>
        <p:blipFill>
          <a:blip r:embed="rId2"/>
          <a:srcRect l="21889" t="26563" r="35944"/>
          <a:stretch>
            <a:fillRect/>
          </a:stretch>
        </p:blipFill>
        <p:spPr bwMode="auto">
          <a:xfrm>
            <a:off x="6705600" y="1600200"/>
            <a:ext cx="3657600" cy="3581400"/>
          </a:xfrm>
          <a:prstGeom prst="rect">
            <a:avLst/>
          </a:prstGeom>
          <a:noFill/>
          <a:ln w="9525">
            <a:noFill/>
            <a:miter lim="800000"/>
            <a:headEnd/>
            <a:tailEnd/>
          </a:ln>
          <a:effectLst/>
        </p:spPr>
      </p:pic>
    </p:spTree>
    <p:extLst>
      <p:ext uri="{BB962C8B-B14F-4D97-AF65-F5344CB8AC3E}">
        <p14:creationId xmlns:p14="http://schemas.microsoft.com/office/powerpoint/2010/main" val="17604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THERE IS LITTLE IN LITERATURE ABOUT THE USE OF MRI IN THESE WOMEN</a:t>
            </a:r>
          </a:p>
        </p:txBody>
      </p:sp>
    </p:spTree>
    <p:extLst>
      <p:ext uri="{BB962C8B-B14F-4D97-AF65-F5344CB8AC3E}">
        <p14:creationId xmlns:p14="http://schemas.microsoft.com/office/powerpoint/2010/main" val="55118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9370" y="2514600"/>
            <a:ext cx="4679430" cy="663315"/>
          </a:xfrm>
        </p:spPr>
        <p:txBody>
          <a:bodyPr/>
          <a:lstStyle/>
          <a:p>
            <a:r>
              <a:rPr lang="en-US" sz="2400" dirty="0">
                <a:solidFill>
                  <a:schemeClr val="tx1"/>
                </a:solidFill>
              </a:rPr>
              <a:t>ENDOMETRIAL POLYPS</a:t>
            </a:r>
          </a:p>
        </p:txBody>
      </p:sp>
      <p:pic>
        <p:nvPicPr>
          <p:cNvPr id="9219" name="Picture 3"/>
          <p:cNvPicPr>
            <a:picLocks noChangeAspect="1" noChangeArrowheads="1"/>
          </p:cNvPicPr>
          <p:nvPr/>
        </p:nvPicPr>
        <p:blipFill>
          <a:blip r:embed="rId2"/>
          <a:srcRect l="58785" t="51563" r="28038" b="17187"/>
          <a:stretch>
            <a:fillRect/>
          </a:stretch>
        </p:blipFill>
        <p:spPr bwMode="auto">
          <a:xfrm>
            <a:off x="6172200" y="685800"/>
            <a:ext cx="4114800" cy="5486400"/>
          </a:xfrm>
          <a:prstGeom prst="rect">
            <a:avLst/>
          </a:prstGeom>
          <a:noFill/>
          <a:ln w="9525">
            <a:noFill/>
            <a:miter lim="800000"/>
            <a:headEnd/>
            <a:tailEnd/>
          </a:ln>
          <a:effectLst/>
        </p:spPr>
      </p:pic>
    </p:spTree>
    <p:extLst>
      <p:ext uri="{BB962C8B-B14F-4D97-AF65-F5344CB8AC3E}">
        <p14:creationId xmlns:p14="http://schemas.microsoft.com/office/powerpoint/2010/main" val="1592820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5029201"/>
            <a:ext cx="7543800" cy="1165225"/>
          </a:xfrm>
        </p:spPr>
        <p:txBody>
          <a:bodyPr/>
          <a:lstStyle/>
          <a:p>
            <a:pPr algn="ctr"/>
            <a:r>
              <a:rPr lang="en-US" dirty="0">
                <a:solidFill>
                  <a:srgbClr val="FFFF00"/>
                </a:solidFill>
              </a:rPr>
              <a:t>ADENOMYOSIS &amp; POLYP</a:t>
            </a:r>
          </a:p>
        </p:txBody>
      </p:sp>
      <p:pic>
        <p:nvPicPr>
          <p:cNvPr id="10243" name="Picture 3"/>
          <p:cNvPicPr>
            <a:picLocks noChangeAspect="1" noChangeArrowheads="1"/>
          </p:cNvPicPr>
          <p:nvPr/>
        </p:nvPicPr>
        <p:blipFill>
          <a:blip r:embed="rId2"/>
          <a:srcRect l="50879" t="34375" r="13104" b="3125"/>
          <a:stretch>
            <a:fillRect/>
          </a:stretch>
        </p:blipFill>
        <p:spPr bwMode="auto">
          <a:xfrm>
            <a:off x="3733800" y="381000"/>
            <a:ext cx="4267200" cy="4163122"/>
          </a:xfrm>
          <a:prstGeom prst="rect">
            <a:avLst/>
          </a:prstGeom>
          <a:noFill/>
          <a:ln w="9525">
            <a:noFill/>
            <a:miter lim="800000"/>
            <a:headEnd/>
            <a:tailEnd/>
          </a:ln>
          <a:effectLst/>
        </p:spPr>
      </p:pic>
    </p:spTree>
    <p:extLst>
      <p:ext uri="{BB962C8B-B14F-4D97-AF65-F5344CB8AC3E}">
        <p14:creationId xmlns:p14="http://schemas.microsoft.com/office/powerpoint/2010/main" val="214250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Endometrial Benign pathologies</a:t>
            </a:r>
          </a:p>
        </p:txBody>
      </p:sp>
      <p:sp>
        <p:nvSpPr>
          <p:cNvPr id="3" name="Content Placeholder 2"/>
          <p:cNvSpPr>
            <a:spLocks noGrp="1"/>
          </p:cNvSpPr>
          <p:nvPr>
            <p:ph sz="quarter" idx="13"/>
          </p:nvPr>
        </p:nvSpPr>
        <p:spPr>
          <a:xfrm>
            <a:off x="913774" y="2382590"/>
            <a:ext cx="10363826" cy="3739240"/>
          </a:xfrm>
        </p:spPr>
        <p:txBody>
          <a:bodyPr/>
          <a:lstStyle/>
          <a:p>
            <a:r>
              <a:rPr lang="en-US" dirty="0">
                <a:latin typeface="Arial" charset="0"/>
                <a:ea typeface="Arial" charset="0"/>
                <a:cs typeface="Arial" charset="0"/>
              </a:rPr>
              <a:t>Several studies have documented a connection between TMX therapy and endometrial polyps and hyperplastic endometrial changes.</a:t>
            </a:r>
          </a:p>
          <a:p>
            <a:r>
              <a:rPr lang="en-US" dirty="0">
                <a:latin typeface="Arial" charset="0"/>
                <a:ea typeface="Arial" charset="0"/>
                <a:cs typeface="Arial" charset="0"/>
              </a:rPr>
              <a:t> Their incidence exceeds by 3 (NSAB B14:1994) , 9 ( Stockholm BCSG 1995) and 10 times (</a:t>
            </a:r>
            <a:r>
              <a:rPr lang="en-US" dirty="0" err="1">
                <a:latin typeface="Arial" charset="0"/>
                <a:ea typeface="Arial" charset="0"/>
                <a:cs typeface="Arial" charset="0"/>
              </a:rPr>
              <a:t>Neven</a:t>
            </a:r>
            <a:r>
              <a:rPr lang="en-US" dirty="0">
                <a:latin typeface="Arial" charset="0"/>
                <a:ea typeface="Arial" charset="0"/>
                <a:cs typeface="Arial" charset="0"/>
              </a:rPr>
              <a:t> 2000) the incidence of endometrial cancer in TMX-treated patients.</a:t>
            </a:r>
          </a:p>
          <a:p>
            <a:r>
              <a:rPr lang="en-US" dirty="0">
                <a:latin typeface="Arial" charset="0"/>
                <a:ea typeface="Arial" charset="0"/>
                <a:cs typeface="Arial" charset="0"/>
              </a:rPr>
              <a:t>the majority of the proliferative effects of TMX on endometrium are unlikely to progress to cancer.</a:t>
            </a:r>
          </a:p>
        </p:txBody>
      </p:sp>
    </p:spTree>
    <p:extLst>
      <p:ext uri="{BB962C8B-B14F-4D97-AF65-F5344CB8AC3E}">
        <p14:creationId xmlns:p14="http://schemas.microsoft.com/office/powerpoint/2010/main" val="189650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Routine Endometrial Surveillance on TMX</a:t>
            </a:r>
          </a:p>
        </p:txBody>
      </p:sp>
      <p:sp>
        <p:nvSpPr>
          <p:cNvPr id="3" name="Content Placeholder 2"/>
          <p:cNvSpPr>
            <a:spLocks noGrp="1"/>
          </p:cNvSpPr>
          <p:nvPr>
            <p:ph sz="quarter" idx="13"/>
          </p:nvPr>
        </p:nvSpPr>
        <p:spPr>
          <a:xfrm>
            <a:off x="913774" y="2367092"/>
            <a:ext cx="10363826" cy="3733905"/>
          </a:xfrm>
        </p:spPr>
        <p:txBody>
          <a:bodyPr/>
          <a:lstStyle/>
          <a:p>
            <a:r>
              <a:rPr lang="en-US" dirty="0">
                <a:latin typeface="Arial" charset="0"/>
                <a:ea typeface="Arial" charset="0"/>
                <a:cs typeface="Arial" charset="0"/>
              </a:rPr>
              <a:t>Fleming et al. Br J </a:t>
            </a:r>
            <a:r>
              <a:rPr lang="en-US" dirty="0" err="1">
                <a:latin typeface="Arial" charset="0"/>
                <a:ea typeface="Arial" charset="0"/>
                <a:cs typeface="Arial" charset="0"/>
              </a:rPr>
              <a:t>Surg</a:t>
            </a:r>
            <a:r>
              <a:rPr lang="en-US" dirty="0">
                <a:latin typeface="Arial" charset="0"/>
                <a:ea typeface="Arial" charset="0"/>
                <a:cs typeface="Arial" charset="0"/>
              </a:rPr>
              <a:t> 2018                                                                               systematic review ( 4 trials: 926 patients)                                                     to detect one case of EC in women on TMX, 332 TVUS &amp; 56 endometrial biopsies had to be performed .</a:t>
            </a:r>
          </a:p>
          <a:p>
            <a:r>
              <a:rPr lang="en-US" dirty="0">
                <a:latin typeface="Arial" charset="0"/>
                <a:ea typeface="Arial" charset="0"/>
                <a:cs typeface="Arial" charset="0"/>
              </a:rPr>
              <a:t>All the patients with endometrial malignancy had vaginal bleeding and were postmenopausal</a:t>
            </a:r>
          </a:p>
          <a:p>
            <a:r>
              <a:rPr lang="en-US" dirty="0">
                <a:latin typeface="Arial" charset="0"/>
                <a:ea typeface="Arial" charset="0"/>
                <a:cs typeface="Arial" charset="0"/>
              </a:rPr>
              <a:t>routine TVUS for asymptomatic women on </a:t>
            </a:r>
            <a:r>
              <a:rPr lang="en-US" dirty="0" err="1">
                <a:latin typeface="Arial" charset="0"/>
                <a:ea typeface="Arial" charset="0"/>
                <a:cs typeface="Arial" charset="0"/>
              </a:rPr>
              <a:t>tamoxifen</a:t>
            </a:r>
            <a:r>
              <a:rPr lang="en-US" dirty="0">
                <a:latin typeface="Arial" charset="0"/>
                <a:ea typeface="Arial" charset="0"/>
                <a:cs typeface="Arial" charset="0"/>
              </a:rPr>
              <a:t> is not recommended</a:t>
            </a:r>
            <a:r>
              <a:rPr lang="en-US" dirty="0"/>
              <a:t>.</a:t>
            </a:r>
          </a:p>
        </p:txBody>
      </p:sp>
    </p:spTree>
    <p:extLst>
      <p:ext uri="{BB962C8B-B14F-4D97-AF65-F5344CB8AC3E}">
        <p14:creationId xmlns:p14="http://schemas.microsoft.com/office/powerpoint/2010/main" val="43642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Importance of symptoms</a:t>
            </a:r>
          </a:p>
        </p:txBody>
      </p:sp>
      <p:sp>
        <p:nvSpPr>
          <p:cNvPr id="3" name="Content Placeholder 2"/>
          <p:cNvSpPr>
            <a:spLocks noGrp="1"/>
          </p:cNvSpPr>
          <p:nvPr>
            <p:ph sz="quarter" idx="13"/>
          </p:nvPr>
        </p:nvSpPr>
        <p:spPr>
          <a:xfrm>
            <a:off x="913774" y="2214693"/>
            <a:ext cx="10363826" cy="4126145"/>
          </a:xfrm>
        </p:spPr>
        <p:txBody>
          <a:bodyPr>
            <a:normAutofit/>
          </a:bodyPr>
          <a:lstStyle/>
          <a:p>
            <a:r>
              <a:rPr lang="en-US" dirty="0">
                <a:latin typeface="Arial" charset="0"/>
                <a:ea typeface="Arial" charset="0"/>
                <a:cs typeface="Arial" charset="0"/>
              </a:rPr>
              <a:t>Lee et al :</a:t>
            </a:r>
            <a:r>
              <a:rPr lang="en-US" dirty="0" err="1">
                <a:latin typeface="Arial" charset="0"/>
                <a:ea typeface="Arial" charset="0"/>
                <a:cs typeface="Arial" charset="0"/>
              </a:rPr>
              <a:t>clin</a:t>
            </a:r>
            <a:r>
              <a:rPr lang="en-US" dirty="0">
                <a:latin typeface="Arial" charset="0"/>
                <a:ea typeface="Arial" charset="0"/>
                <a:cs typeface="Arial" charset="0"/>
              </a:rPr>
              <a:t> </a:t>
            </a:r>
            <a:r>
              <a:rPr lang="en-US" dirty="0" err="1">
                <a:latin typeface="Arial" charset="0"/>
                <a:ea typeface="Arial" charset="0"/>
                <a:cs typeface="Arial" charset="0"/>
              </a:rPr>
              <a:t>oncol</a:t>
            </a:r>
            <a:r>
              <a:rPr lang="en-US" dirty="0">
                <a:latin typeface="Arial" charset="0"/>
                <a:ea typeface="Arial" charset="0"/>
                <a:cs typeface="Arial" charset="0"/>
              </a:rPr>
              <a:t> 2001	                                                                                         284 premenopausal patients on TMX </a:t>
            </a:r>
          </a:p>
          <a:p>
            <a:r>
              <a:rPr lang="en-US" dirty="0">
                <a:latin typeface="Arial" charset="0"/>
                <a:ea typeface="Arial" charset="0"/>
                <a:cs typeface="Arial" charset="0"/>
              </a:rPr>
              <a:t> </a:t>
            </a:r>
            <a:r>
              <a:rPr lang="en-US" dirty="0" err="1">
                <a:latin typeface="Arial" charset="0"/>
                <a:ea typeface="Arial" charset="0"/>
                <a:cs typeface="Arial" charset="0"/>
              </a:rPr>
              <a:t>Hysteroscopic</a:t>
            </a:r>
            <a:r>
              <a:rPr lang="en-US" dirty="0">
                <a:latin typeface="Arial" charset="0"/>
                <a:ea typeface="Arial" charset="0"/>
                <a:cs typeface="Arial" charset="0"/>
              </a:rPr>
              <a:t> evaluation and biopsy : if thickness&gt;10mm,new polyp in TVUS, vaginal bleeding </a:t>
            </a:r>
          </a:p>
          <a:p>
            <a:r>
              <a:rPr lang="en-US" dirty="0">
                <a:latin typeface="Arial" charset="0"/>
                <a:ea typeface="Arial" charset="0"/>
                <a:cs typeface="Arial" charset="0"/>
              </a:rPr>
              <a:t> Atypical endometrial hyperplasia in seven patients (2.5%),                   EC  in five patients (1.8%),                                                                       Endometrial polyps in 114 women (40.1%)</a:t>
            </a:r>
          </a:p>
          <a:p>
            <a:r>
              <a:rPr lang="en-US" dirty="0">
                <a:latin typeface="Arial" charset="0"/>
                <a:ea typeface="Arial" charset="0"/>
                <a:cs typeface="Arial" charset="0"/>
              </a:rPr>
              <a:t> All the patients with EC and five of the seven patients (71%) with atypical endometrial hyperplasia had vaginal bleeding</a:t>
            </a:r>
          </a:p>
        </p:txBody>
      </p:sp>
    </p:spTree>
    <p:extLst>
      <p:ext uri="{BB962C8B-B14F-4D97-AF65-F5344CB8AC3E}">
        <p14:creationId xmlns:p14="http://schemas.microsoft.com/office/powerpoint/2010/main" val="108292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charset="0"/>
                <a:ea typeface="Arial" charset="0"/>
                <a:cs typeface="Arial" charset="0"/>
              </a:rPr>
              <a:t>Difference in EC between TMX users </a:t>
            </a:r>
            <a:br>
              <a:rPr lang="en-US" sz="3600" dirty="0">
                <a:latin typeface="Arial" charset="0"/>
                <a:ea typeface="Arial" charset="0"/>
                <a:cs typeface="Arial" charset="0"/>
              </a:rPr>
            </a:br>
            <a:r>
              <a:rPr lang="en-US" sz="3600" dirty="0">
                <a:latin typeface="Arial" charset="0"/>
                <a:ea typeface="Arial" charset="0"/>
                <a:cs typeface="Arial" charset="0"/>
              </a:rPr>
              <a:t>&amp;</a:t>
            </a:r>
            <a:br>
              <a:rPr lang="en-US" sz="3600" dirty="0">
                <a:latin typeface="Arial" charset="0"/>
                <a:ea typeface="Arial" charset="0"/>
                <a:cs typeface="Arial" charset="0"/>
              </a:rPr>
            </a:br>
            <a:r>
              <a:rPr lang="en-US" sz="3600" dirty="0">
                <a:latin typeface="Arial" charset="0"/>
                <a:ea typeface="Arial" charset="0"/>
                <a:cs typeface="Arial" charset="0"/>
              </a:rPr>
              <a:t>nonuser</a:t>
            </a:r>
          </a:p>
        </p:txBody>
      </p:sp>
      <p:sp>
        <p:nvSpPr>
          <p:cNvPr id="3" name="Content Placeholder 2"/>
          <p:cNvSpPr>
            <a:spLocks noGrp="1"/>
          </p:cNvSpPr>
          <p:nvPr>
            <p:ph sz="quarter" idx="13"/>
          </p:nvPr>
        </p:nvSpPr>
        <p:spPr/>
        <p:txBody>
          <a:bodyPr>
            <a:normAutofit fontScale="92500" lnSpcReduction="20000"/>
          </a:bodyPr>
          <a:lstStyle/>
          <a:p>
            <a:r>
              <a:rPr lang="en-US" dirty="0">
                <a:latin typeface="Arial" charset="0"/>
                <a:ea typeface="Arial" charset="0"/>
                <a:cs typeface="Arial" charset="0"/>
              </a:rPr>
              <a:t>Bland et al. [</a:t>
            </a:r>
            <a:r>
              <a:rPr lang="en-US" dirty="0" err="1">
                <a:latin typeface="Arial" charset="0"/>
                <a:ea typeface="Arial" charset="0"/>
                <a:cs typeface="Arial" charset="0"/>
              </a:rPr>
              <a:t>Gyn</a:t>
            </a:r>
            <a:r>
              <a:rPr lang="en-US" dirty="0">
                <a:latin typeface="Arial" charset="0"/>
                <a:ea typeface="Arial" charset="0"/>
                <a:cs typeface="Arial" charset="0"/>
              </a:rPr>
              <a:t> </a:t>
            </a:r>
            <a:r>
              <a:rPr lang="en-US" dirty="0" err="1">
                <a:latin typeface="Arial" charset="0"/>
                <a:ea typeface="Arial" charset="0"/>
                <a:cs typeface="Arial" charset="0"/>
              </a:rPr>
              <a:t>Oncol</a:t>
            </a:r>
            <a:r>
              <a:rPr lang="en-US" dirty="0">
                <a:latin typeface="Arial" charset="0"/>
                <a:ea typeface="Arial" charset="0"/>
                <a:cs typeface="Arial" charset="0"/>
              </a:rPr>
              <a:t> 2009]                                                                                 association of 5 </a:t>
            </a:r>
            <a:r>
              <a:rPr lang="en-US" dirty="0" err="1">
                <a:latin typeface="Arial" charset="0"/>
                <a:ea typeface="Arial" charset="0"/>
                <a:cs typeface="Arial" charset="0"/>
              </a:rPr>
              <a:t>yrs</a:t>
            </a:r>
            <a:r>
              <a:rPr lang="en-US" dirty="0">
                <a:latin typeface="Arial" charset="0"/>
                <a:ea typeface="Arial" charset="0"/>
                <a:cs typeface="Arial" charset="0"/>
              </a:rPr>
              <a:t> TMX with  high-risk uterine histological subtypes (Grade 3 </a:t>
            </a:r>
            <a:r>
              <a:rPr lang="en-US" dirty="0" err="1">
                <a:latin typeface="Arial" charset="0"/>
                <a:ea typeface="Arial" charset="0"/>
                <a:cs typeface="Arial" charset="0"/>
              </a:rPr>
              <a:t>endometrioid</a:t>
            </a:r>
            <a:r>
              <a:rPr lang="en-US" dirty="0">
                <a:latin typeface="Arial" charset="0"/>
                <a:ea typeface="Arial" charset="0"/>
                <a:cs typeface="Arial" charset="0"/>
              </a:rPr>
              <a:t>, serous, or clear cell EC) </a:t>
            </a:r>
          </a:p>
          <a:p>
            <a:r>
              <a:rPr lang="en-US" dirty="0">
                <a:latin typeface="Arial" charset="0"/>
                <a:ea typeface="Arial" charset="0"/>
                <a:cs typeface="Arial" charset="0"/>
              </a:rPr>
              <a:t>Ngo et al. [EJSO 2014]                                                                                                  more </a:t>
            </a:r>
            <a:r>
              <a:rPr lang="en-US" dirty="0" err="1">
                <a:latin typeface="Arial" charset="0"/>
                <a:ea typeface="Arial" charset="0"/>
                <a:cs typeface="Arial" charset="0"/>
              </a:rPr>
              <a:t>carcinosarcomas</a:t>
            </a:r>
            <a:r>
              <a:rPr lang="en-US" dirty="0">
                <a:latin typeface="Arial" charset="0"/>
                <a:ea typeface="Arial" charset="0"/>
                <a:cs typeface="Arial" charset="0"/>
              </a:rPr>
              <a:t> , worse prognosis for EC in </a:t>
            </a:r>
            <a:r>
              <a:rPr lang="en-US" dirty="0" err="1">
                <a:latin typeface="Arial" charset="0"/>
                <a:ea typeface="Arial" charset="0"/>
                <a:cs typeface="Arial" charset="0"/>
              </a:rPr>
              <a:t>br</a:t>
            </a:r>
            <a:r>
              <a:rPr lang="en-US" dirty="0">
                <a:latin typeface="Arial" charset="0"/>
                <a:ea typeface="Arial" charset="0"/>
                <a:cs typeface="Arial" charset="0"/>
              </a:rPr>
              <a:t> ca treated by TMX</a:t>
            </a:r>
          </a:p>
          <a:p>
            <a:r>
              <a:rPr lang="en-US" dirty="0">
                <a:latin typeface="Arial" charset="0"/>
                <a:ea typeface="Arial" charset="0"/>
                <a:cs typeface="Arial" charset="0"/>
              </a:rPr>
              <a:t>Pierce et al. [</a:t>
            </a:r>
            <a:r>
              <a:rPr lang="en-US" dirty="0" err="1">
                <a:latin typeface="Arial" charset="0"/>
                <a:ea typeface="Arial" charset="0"/>
                <a:cs typeface="Arial" charset="0"/>
              </a:rPr>
              <a:t>Gyn</a:t>
            </a:r>
            <a:r>
              <a:rPr lang="en-US" dirty="0">
                <a:latin typeface="Arial" charset="0"/>
                <a:ea typeface="Arial" charset="0"/>
                <a:cs typeface="Arial" charset="0"/>
              </a:rPr>
              <a:t> </a:t>
            </a:r>
            <a:r>
              <a:rPr lang="en-US" dirty="0" err="1">
                <a:latin typeface="Arial" charset="0"/>
                <a:ea typeface="Arial" charset="0"/>
                <a:cs typeface="Arial" charset="0"/>
              </a:rPr>
              <a:t>Oncol</a:t>
            </a:r>
            <a:r>
              <a:rPr lang="en-US" dirty="0">
                <a:latin typeface="Arial" charset="0"/>
                <a:ea typeface="Arial" charset="0"/>
                <a:cs typeface="Arial" charset="0"/>
              </a:rPr>
              <a:t> 2017]                                                                                                no difference in progression-free (PFS) or overall survival (OS) between women with serous EC with or without preceding breast cancer or </a:t>
            </a:r>
            <a:r>
              <a:rPr lang="en-US" dirty="0" err="1">
                <a:latin typeface="Arial" charset="0"/>
                <a:ea typeface="Arial" charset="0"/>
                <a:cs typeface="Arial" charset="0"/>
              </a:rPr>
              <a:t>tamoxifen</a:t>
            </a:r>
            <a:r>
              <a:rPr lang="en-US" dirty="0">
                <a:latin typeface="Arial" charset="0"/>
                <a:ea typeface="Arial" charset="0"/>
                <a:cs typeface="Arial" charset="0"/>
              </a:rPr>
              <a:t> exposure</a:t>
            </a:r>
          </a:p>
        </p:txBody>
      </p:sp>
    </p:spTree>
    <p:extLst>
      <p:ext uri="{BB962C8B-B14F-4D97-AF65-F5344CB8AC3E}">
        <p14:creationId xmlns:p14="http://schemas.microsoft.com/office/powerpoint/2010/main" val="9798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Approach to thick endometrium under TMX</a:t>
            </a:r>
          </a:p>
        </p:txBody>
      </p:sp>
      <p:sp>
        <p:nvSpPr>
          <p:cNvPr id="3" name="Content Placeholder 2"/>
          <p:cNvSpPr>
            <a:spLocks noGrp="1"/>
          </p:cNvSpPr>
          <p:nvPr>
            <p:ph sz="quarter" idx="13"/>
          </p:nvPr>
        </p:nvSpPr>
        <p:spPr/>
        <p:txBody>
          <a:bodyPr/>
          <a:lstStyle/>
          <a:p>
            <a:r>
              <a:rPr lang="en-US" dirty="0">
                <a:latin typeface="Arial" charset="0"/>
                <a:ea typeface="Arial" charset="0"/>
                <a:cs typeface="Arial" charset="0"/>
              </a:rPr>
              <a:t>Outpatient </a:t>
            </a:r>
            <a:r>
              <a:rPr lang="en-US" dirty="0" err="1">
                <a:latin typeface="Arial" charset="0"/>
                <a:ea typeface="Arial" charset="0"/>
                <a:cs typeface="Arial" charset="0"/>
              </a:rPr>
              <a:t>bx</a:t>
            </a:r>
            <a:endParaRPr lang="en-US" dirty="0">
              <a:latin typeface="Arial" charset="0"/>
              <a:ea typeface="Arial" charset="0"/>
              <a:cs typeface="Arial" charset="0"/>
            </a:endParaRPr>
          </a:p>
          <a:p>
            <a:r>
              <a:rPr lang="en-US" dirty="0">
                <a:latin typeface="Arial" charset="0"/>
                <a:ea typeface="Arial" charset="0"/>
                <a:cs typeface="Arial" charset="0"/>
              </a:rPr>
              <a:t>D&amp;C</a:t>
            </a:r>
          </a:p>
          <a:p>
            <a:r>
              <a:rPr lang="en-US" dirty="0">
                <a:latin typeface="Arial" charset="0"/>
                <a:ea typeface="Arial" charset="0"/>
                <a:cs typeface="Arial" charset="0"/>
              </a:rPr>
              <a:t>Hold TMX without switch to AI</a:t>
            </a:r>
          </a:p>
          <a:p>
            <a:r>
              <a:rPr lang="en-US" dirty="0">
                <a:latin typeface="Arial" charset="0"/>
                <a:ea typeface="Arial" charset="0"/>
                <a:cs typeface="Arial" charset="0"/>
              </a:rPr>
              <a:t>Switch to AI</a:t>
            </a:r>
          </a:p>
          <a:p>
            <a:endParaRPr lang="en-US" dirty="0"/>
          </a:p>
        </p:txBody>
      </p:sp>
    </p:spTree>
    <p:extLst>
      <p:ext uri="{BB962C8B-B14F-4D97-AF65-F5344CB8AC3E}">
        <p14:creationId xmlns:p14="http://schemas.microsoft.com/office/powerpoint/2010/main" val="2091321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Effect of TMX on Ovaries</a:t>
            </a:r>
          </a:p>
        </p:txBody>
      </p:sp>
      <p:sp>
        <p:nvSpPr>
          <p:cNvPr id="3" name="Content Placeholder 2"/>
          <p:cNvSpPr>
            <a:spLocks noGrp="1"/>
          </p:cNvSpPr>
          <p:nvPr>
            <p:ph sz="quarter" idx="13"/>
          </p:nvPr>
        </p:nvSpPr>
        <p:spPr/>
        <p:txBody>
          <a:bodyPr/>
          <a:lstStyle/>
          <a:p>
            <a:r>
              <a:rPr lang="en-US" dirty="0">
                <a:latin typeface="Arial" charset="0"/>
                <a:ea typeface="Arial" charset="0"/>
                <a:cs typeface="Arial" charset="0"/>
              </a:rPr>
              <a:t>induces estrogen production in the premenopausal ovary, FSH and LH do not rise or do so only slightly.(  a direct effect on the ovaries of premenopausal women or at least an effect that is not through the classical route of the hypothalamic–pituitary–ovarian axis)</a:t>
            </a:r>
          </a:p>
          <a:p>
            <a:r>
              <a:rPr lang="en-US" dirty="0">
                <a:latin typeface="Arial" charset="0"/>
                <a:ea typeface="Arial" charset="0"/>
                <a:cs typeface="Arial" charset="0"/>
              </a:rPr>
              <a:t>Ovarian cysts is reported 15,17% or up to 40% in </a:t>
            </a:r>
            <a:r>
              <a:rPr lang="en-US" dirty="0" err="1">
                <a:latin typeface="Arial" charset="0"/>
                <a:ea typeface="Arial" charset="0"/>
                <a:cs typeface="Arial" charset="0"/>
              </a:rPr>
              <a:t>premenopause</a:t>
            </a:r>
            <a:endParaRPr lang="en-US" dirty="0">
              <a:latin typeface="Arial" charset="0"/>
              <a:ea typeface="Arial" charset="0"/>
              <a:cs typeface="Arial" charset="0"/>
            </a:endParaRPr>
          </a:p>
          <a:p>
            <a:r>
              <a:rPr lang="en-US" dirty="0">
                <a:latin typeface="Arial" charset="0"/>
                <a:ea typeface="Arial" charset="0"/>
                <a:cs typeface="Arial" charset="0"/>
              </a:rPr>
              <a:t>Surgical intervention is not required</a:t>
            </a:r>
          </a:p>
          <a:p>
            <a:r>
              <a:rPr lang="en-US" dirty="0">
                <a:latin typeface="Arial" charset="0"/>
                <a:ea typeface="Arial" charset="0"/>
                <a:cs typeface="Arial" charset="0"/>
              </a:rPr>
              <a:t>Functional asymptomatic cysts should be followed conservatively  </a:t>
            </a:r>
          </a:p>
        </p:txBody>
      </p:sp>
    </p:spTree>
    <p:extLst>
      <p:ext uri="{BB962C8B-B14F-4D97-AF65-F5344CB8AC3E}">
        <p14:creationId xmlns:p14="http://schemas.microsoft.com/office/powerpoint/2010/main" val="70077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4724400"/>
            <a:ext cx="6400800" cy="1752600"/>
          </a:xfrm>
        </p:spPr>
        <p:txBody>
          <a:bodyPr>
            <a:normAutofit fontScale="92500"/>
          </a:bodyPr>
          <a:lstStyle/>
          <a:p>
            <a:r>
              <a:rPr lang="en-US" sz="3600" dirty="0">
                <a:solidFill>
                  <a:srgbClr val="FFFF00"/>
                </a:solidFill>
              </a:rPr>
              <a:t>TVUS showing </a:t>
            </a:r>
            <a:r>
              <a:rPr lang="en-US" sz="3600" dirty="0" err="1">
                <a:solidFill>
                  <a:srgbClr val="FFFF00"/>
                </a:solidFill>
              </a:rPr>
              <a:t>adnexal</a:t>
            </a:r>
            <a:r>
              <a:rPr lang="en-US" sz="3600" dirty="0">
                <a:solidFill>
                  <a:srgbClr val="FFFF00"/>
                </a:solidFill>
              </a:rPr>
              <a:t> cysts (simple and complicated)</a:t>
            </a:r>
          </a:p>
        </p:txBody>
      </p:sp>
      <p:pic>
        <p:nvPicPr>
          <p:cNvPr id="5122" name="Picture 2"/>
          <p:cNvPicPr>
            <a:picLocks noChangeAspect="1" noChangeArrowheads="1"/>
          </p:cNvPicPr>
          <p:nvPr/>
        </p:nvPicPr>
        <p:blipFill>
          <a:blip r:embed="rId2"/>
          <a:srcRect/>
          <a:stretch>
            <a:fillRect/>
          </a:stretch>
        </p:blipFill>
        <p:spPr bwMode="auto">
          <a:xfrm>
            <a:off x="2819400" y="457201"/>
            <a:ext cx="6629400" cy="3906611"/>
          </a:xfrm>
          <a:prstGeom prst="rect">
            <a:avLst/>
          </a:prstGeom>
          <a:noFill/>
          <a:ln w="9525">
            <a:noFill/>
            <a:miter lim="800000"/>
            <a:headEnd/>
            <a:tailEnd/>
          </a:ln>
          <a:effectLst/>
        </p:spPr>
      </p:pic>
    </p:spTree>
    <p:extLst>
      <p:ext uri="{BB962C8B-B14F-4D97-AF65-F5344CB8AC3E}">
        <p14:creationId xmlns:p14="http://schemas.microsoft.com/office/powerpoint/2010/main" val="1724459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Management of Vasomotor symptoms</a:t>
            </a:r>
          </a:p>
        </p:txBody>
      </p:sp>
      <p:sp>
        <p:nvSpPr>
          <p:cNvPr id="3" name="Content Placeholder 2"/>
          <p:cNvSpPr>
            <a:spLocks noGrp="1"/>
          </p:cNvSpPr>
          <p:nvPr>
            <p:ph sz="quarter" idx="13"/>
          </p:nvPr>
        </p:nvSpPr>
        <p:spPr>
          <a:xfrm>
            <a:off x="913774" y="2367092"/>
            <a:ext cx="10363826" cy="3973747"/>
          </a:xfrm>
        </p:spPr>
        <p:txBody>
          <a:bodyPr>
            <a:normAutofit/>
          </a:bodyPr>
          <a:lstStyle/>
          <a:p>
            <a:r>
              <a:rPr lang="en-US" dirty="0">
                <a:latin typeface="Arial" charset="0"/>
                <a:ea typeface="Arial" charset="0"/>
                <a:cs typeface="Arial" charset="0"/>
              </a:rPr>
              <a:t>Pharmacologic treatment : </a:t>
            </a:r>
            <a:r>
              <a:rPr lang="en-US" dirty="0" err="1">
                <a:latin typeface="Arial" charset="0"/>
                <a:ea typeface="Arial" charset="0"/>
                <a:cs typeface="Arial" charset="0"/>
              </a:rPr>
              <a:t>SSRI,SNRI,anticonvulsants</a:t>
            </a:r>
            <a:r>
              <a:rPr lang="en-US" dirty="0">
                <a:latin typeface="Arial" charset="0"/>
                <a:ea typeface="Arial" charset="0"/>
                <a:cs typeface="Arial" charset="0"/>
              </a:rPr>
              <a:t> ( </a:t>
            </a:r>
            <a:r>
              <a:rPr lang="en-US" dirty="0" err="1">
                <a:latin typeface="Arial" charset="0"/>
                <a:ea typeface="Arial" charset="0"/>
                <a:cs typeface="Arial" charset="0"/>
              </a:rPr>
              <a:t>gabapantin</a:t>
            </a:r>
            <a:r>
              <a:rPr lang="en-US" dirty="0">
                <a:latin typeface="Arial" charset="0"/>
                <a:ea typeface="Arial" charset="0"/>
                <a:cs typeface="Arial" charset="0"/>
              </a:rPr>
              <a:t>, </a:t>
            </a:r>
            <a:r>
              <a:rPr lang="en-US" dirty="0" err="1">
                <a:latin typeface="Arial" charset="0"/>
                <a:ea typeface="Arial" charset="0"/>
                <a:cs typeface="Arial" charset="0"/>
              </a:rPr>
              <a:t>pregabalin</a:t>
            </a:r>
            <a:r>
              <a:rPr lang="en-US" dirty="0">
                <a:latin typeface="Arial" charset="0"/>
                <a:ea typeface="Arial" charset="0"/>
                <a:cs typeface="Arial" charset="0"/>
              </a:rPr>
              <a:t>)</a:t>
            </a:r>
          </a:p>
          <a:p>
            <a:r>
              <a:rPr lang="en-US" dirty="0">
                <a:latin typeface="Arial" charset="0"/>
                <a:ea typeface="Arial" charset="0"/>
                <a:cs typeface="Arial" charset="0"/>
              </a:rPr>
              <a:t>In a trial 4wk venlafaxine (75mg/d) vs </a:t>
            </a:r>
            <a:r>
              <a:rPr lang="en-US" dirty="0" err="1">
                <a:latin typeface="Arial" charset="0"/>
                <a:ea typeface="Arial" charset="0"/>
                <a:cs typeface="Arial" charset="0"/>
              </a:rPr>
              <a:t>gabapantine</a:t>
            </a:r>
            <a:r>
              <a:rPr lang="en-US" dirty="0">
                <a:latin typeface="Arial" charset="0"/>
                <a:ea typeface="Arial" charset="0"/>
                <a:cs typeface="Arial" charset="0"/>
              </a:rPr>
              <a:t> (900mg/d) both reduce hot flush score 66% but most patients preferred venlafaxine (more </a:t>
            </a:r>
            <a:r>
              <a:rPr lang="en-US" dirty="0" err="1">
                <a:latin typeface="Arial" charset="0"/>
                <a:ea typeface="Arial" charset="0"/>
                <a:cs typeface="Arial" charset="0"/>
              </a:rPr>
              <a:t>nausea,appetite</a:t>
            </a:r>
            <a:r>
              <a:rPr lang="en-US" dirty="0">
                <a:latin typeface="Arial" charset="0"/>
                <a:ea typeface="Arial" charset="0"/>
                <a:cs typeface="Arial" charset="0"/>
              </a:rPr>
              <a:t> loss ,constipation in venlafaxine  vs dizziness in </a:t>
            </a:r>
            <a:r>
              <a:rPr lang="en-US" dirty="0" err="1">
                <a:latin typeface="Arial" charset="0"/>
                <a:ea typeface="Arial" charset="0"/>
                <a:cs typeface="Arial" charset="0"/>
              </a:rPr>
              <a:t>gabapantine</a:t>
            </a:r>
            <a:r>
              <a:rPr lang="en-US" dirty="0">
                <a:latin typeface="Arial" charset="0"/>
                <a:ea typeface="Arial" charset="0"/>
                <a:cs typeface="Arial" charset="0"/>
              </a:rPr>
              <a:t>)</a:t>
            </a:r>
          </a:p>
          <a:p>
            <a:pPr marL="0" indent="0">
              <a:buNone/>
            </a:pPr>
            <a:endParaRPr lang="en-US" dirty="0"/>
          </a:p>
          <a:p>
            <a:r>
              <a:rPr lang="en-US" dirty="0" err="1">
                <a:latin typeface="Arial" charset="0"/>
                <a:ea typeface="Arial" charset="0"/>
                <a:cs typeface="Arial" charset="0"/>
              </a:rPr>
              <a:t>Nonpharmacologic</a:t>
            </a:r>
            <a:r>
              <a:rPr lang="en-US" dirty="0">
                <a:latin typeface="Arial" charset="0"/>
                <a:ea typeface="Arial" charset="0"/>
                <a:cs typeface="Arial" charset="0"/>
              </a:rPr>
              <a:t> therapy:   CBT, hypnosis, acupuncture, weight control, SGB</a:t>
            </a:r>
          </a:p>
        </p:txBody>
      </p:sp>
    </p:spTree>
    <p:extLst>
      <p:ext uri="{BB962C8B-B14F-4D97-AF65-F5344CB8AC3E}">
        <p14:creationId xmlns:p14="http://schemas.microsoft.com/office/powerpoint/2010/main" val="50970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Management of sexual side effects of TMX</a:t>
            </a:r>
          </a:p>
        </p:txBody>
      </p:sp>
      <p:sp>
        <p:nvSpPr>
          <p:cNvPr id="3" name="Content Placeholder 2"/>
          <p:cNvSpPr>
            <a:spLocks noGrp="1"/>
          </p:cNvSpPr>
          <p:nvPr>
            <p:ph sz="quarter" idx="13"/>
          </p:nvPr>
        </p:nvSpPr>
        <p:spPr/>
        <p:txBody>
          <a:bodyPr>
            <a:normAutofit fontScale="85000" lnSpcReduction="10000"/>
          </a:bodyPr>
          <a:lstStyle/>
          <a:p>
            <a:r>
              <a:rPr lang="en-US" dirty="0">
                <a:latin typeface="Arial" charset="0"/>
                <a:ea typeface="Arial" charset="0"/>
                <a:cs typeface="Arial" charset="0"/>
              </a:rPr>
              <a:t>Vaginal suppository , moisturizers(2/</a:t>
            </a:r>
            <a:r>
              <a:rPr lang="en-US" dirty="0" err="1">
                <a:latin typeface="Arial" charset="0"/>
                <a:ea typeface="Arial" charset="0"/>
                <a:cs typeface="Arial" charset="0"/>
              </a:rPr>
              <a:t>wk</a:t>
            </a:r>
            <a:r>
              <a:rPr lang="en-US" dirty="0">
                <a:latin typeface="Arial" charset="0"/>
                <a:ea typeface="Arial" charset="0"/>
                <a:cs typeface="Arial" charset="0"/>
              </a:rPr>
              <a:t>)</a:t>
            </a:r>
          </a:p>
          <a:p>
            <a:r>
              <a:rPr lang="en-US" dirty="0">
                <a:latin typeface="Arial" charset="0"/>
                <a:ea typeface="Arial" charset="0"/>
                <a:cs typeface="Arial" charset="0"/>
              </a:rPr>
              <a:t> water or silicone based vaginal lubricants (before intercourse)</a:t>
            </a:r>
          </a:p>
          <a:p>
            <a:r>
              <a:rPr lang="en-US" dirty="0">
                <a:latin typeface="Arial" charset="0"/>
                <a:ea typeface="Arial" charset="0"/>
                <a:cs typeface="Arial" charset="0"/>
              </a:rPr>
              <a:t>Lidocaine, laser therapy (if dyspareunia)</a:t>
            </a:r>
          </a:p>
          <a:p>
            <a:r>
              <a:rPr lang="en-US" dirty="0">
                <a:latin typeface="Arial" charset="0"/>
                <a:ea typeface="Arial" charset="0"/>
                <a:cs typeface="Arial" charset="0"/>
              </a:rPr>
              <a:t> </a:t>
            </a:r>
            <a:r>
              <a:rPr lang="en-US" dirty="0" err="1">
                <a:latin typeface="Arial" charset="0"/>
                <a:ea typeface="Arial" charset="0"/>
                <a:cs typeface="Arial" charset="0"/>
              </a:rPr>
              <a:t>vit</a:t>
            </a:r>
            <a:r>
              <a:rPr lang="en-US" dirty="0">
                <a:latin typeface="Arial" charset="0"/>
                <a:ea typeface="Arial" charset="0"/>
                <a:cs typeface="Arial" charset="0"/>
              </a:rPr>
              <a:t> E</a:t>
            </a:r>
          </a:p>
          <a:p>
            <a:r>
              <a:rPr lang="en-US" dirty="0">
                <a:latin typeface="Arial" charset="0"/>
                <a:ea typeface="Arial" charset="0"/>
                <a:cs typeface="Arial" charset="0"/>
              </a:rPr>
              <a:t> pelvic floor relaxation exercise</a:t>
            </a:r>
          </a:p>
          <a:p>
            <a:r>
              <a:rPr lang="en-US" dirty="0">
                <a:latin typeface="Arial" charset="0"/>
                <a:ea typeface="Arial" charset="0"/>
                <a:cs typeface="Arial" charset="0"/>
              </a:rPr>
              <a:t>continue sexual activities</a:t>
            </a:r>
          </a:p>
          <a:p>
            <a:r>
              <a:rPr lang="en-US" dirty="0">
                <a:latin typeface="Arial" charset="0"/>
                <a:ea typeface="Arial" charset="0"/>
                <a:cs typeface="Arial" charset="0"/>
              </a:rPr>
              <a:t>Although no studies have shown that using estradiol vaginal therapy is more likely to lead to breast cancer recurrence, many oncologists are reluctant to advise women to use vaginal </a:t>
            </a:r>
            <a:r>
              <a:rPr lang="en-US" dirty="0" err="1">
                <a:latin typeface="Arial" charset="0"/>
                <a:ea typeface="Arial" charset="0"/>
                <a:cs typeface="Arial" charset="0"/>
              </a:rPr>
              <a:t>oestrogen</a:t>
            </a:r>
            <a:r>
              <a:rPr lang="en-US" dirty="0">
                <a:latin typeface="Arial" charset="0"/>
                <a:ea typeface="Arial" charset="0"/>
                <a:cs typeface="Arial" charset="0"/>
              </a:rPr>
              <a:t> after breast cancer</a:t>
            </a:r>
          </a:p>
        </p:txBody>
      </p:sp>
    </p:spTree>
    <p:extLst>
      <p:ext uri="{BB962C8B-B14F-4D97-AF65-F5344CB8AC3E}">
        <p14:creationId xmlns:p14="http://schemas.microsoft.com/office/powerpoint/2010/main" val="77062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Risk factor of Endometrial cancer</a:t>
            </a:r>
          </a:p>
        </p:txBody>
      </p:sp>
      <p:sp>
        <p:nvSpPr>
          <p:cNvPr id="3" name="Content Placeholder 2"/>
          <p:cNvSpPr>
            <a:spLocks noGrp="1"/>
          </p:cNvSpPr>
          <p:nvPr>
            <p:ph sz="quarter" idx="13"/>
          </p:nvPr>
        </p:nvSpPr>
        <p:spPr/>
        <p:txBody>
          <a:bodyPr/>
          <a:lstStyle/>
          <a:p>
            <a:r>
              <a:rPr lang="en-US" dirty="0">
                <a:latin typeface="Arial" charset="0"/>
                <a:ea typeface="Arial" charset="0"/>
                <a:cs typeface="Arial" charset="0"/>
              </a:rPr>
              <a:t>Independently of TMX use, postmenopausal breast cancer patients have a 20% prevalence of endometrial proliferative disorders—including hyperplasia, polyps, atypical hyperplasia (2%), and even EC (0.6%)</a:t>
            </a:r>
          </a:p>
          <a:p>
            <a:r>
              <a:rPr lang="en-US" dirty="0">
                <a:latin typeface="Arial" charset="0"/>
                <a:ea typeface="Arial" charset="0"/>
                <a:cs typeface="Arial" charset="0"/>
              </a:rPr>
              <a:t>The highest risk:                                                                                            postmenopausal women with higher body mass and endometrial pathology before TMX treatment                                                                                                      the risk for premenopausal women is very low</a:t>
            </a:r>
          </a:p>
          <a:p>
            <a:endParaRPr lang="en-US" dirty="0"/>
          </a:p>
        </p:txBody>
      </p:sp>
    </p:spTree>
    <p:extLst>
      <p:ext uri="{BB962C8B-B14F-4D97-AF65-F5344CB8AC3E}">
        <p14:creationId xmlns:p14="http://schemas.microsoft.com/office/powerpoint/2010/main" val="158390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How to screen                                       </a:t>
            </a:r>
            <a:r>
              <a:rPr lang="en-US" sz="2800" dirty="0">
                <a:latin typeface="Arial" charset="0"/>
                <a:ea typeface="Arial" charset="0"/>
                <a:cs typeface="Arial" charset="0"/>
              </a:rPr>
              <a:t>females with breast cancer for abnormal</a:t>
            </a:r>
            <a:r>
              <a:rPr lang="en-US" dirty="0">
                <a:latin typeface="Arial" charset="0"/>
                <a:ea typeface="Arial" charset="0"/>
                <a:cs typeface="Arial" charset="0"/>
              </a:rPr>
              <a:t> </a:t>
            </a:r>
            <a:r>
              <a:rPr lang="en-US" sz="2800" dirty="0">
                <a:latin typeface="Arial" charset="0"/>
                <a:ea typeface="Arial" charset="0"/>
                <a:cs typeface="Arial" charset="0"/>
              </a:rPr>
              <a:t>endometrial proliferation</a:t>
            </a:r>
          </a:p>
        </p:txBody>
      </p:sp>
      <p:sp>
        <p:nvSpPr>
          <p:cNvPr id="3" name="Content Placeholder 2"/>
          <p:cNvSpPr>
            <a:spLocks noGrp="1"/>
          </p:cNvSpPr>
          <p:nvPr>
            <p:ph sz="quarter" idx="13"/>
          </p:nvPr>
        </p:nvSpPr>
        <p:spPr/>
        <p:txBody>
          <a:bodyPr>
            <a:normAutofit fontScale="85000" lnSpcReduction="20000"/>
          </a:bodyPr>
          <a:lstStyle/>
          <a:p>
            <a:r>
              <a:rPr lang="en-US" sz="2600" dirty="0">
                <a:latin typeface="Arial" charset="0"/>
                <a:ea typeface="Arial" charset="0"/>
                <a:cs typeface="Arial" charset="0"/>
              </a:rPr>
              <a:t>TVUS</a:t>
            </a:r>
          </a:p>
          <a:p>
            <a:r>
              <a:rPr lang="en-US" sz="2600" dirty="0" err="1">
                <a:latin typeface="Arial" charset="0"/>
                <a:ea typeface="Arial" charset="0"/>
                <a:cs typeface="Arial" charset="0"/>
              </a:rPr>
              <a:t>Sonohystrography</a:t>
            </a:r>
            <a:r>
              <a:rPr lang="en-US" sz="2600" dirty="0">
                <a:latin typeface="Arial" charset="0"/>
                <a:ea typeface="Arial" charset="0"/>
                <a:cs typeface="Arial" charset="0"/>
              </a:rPr>
              <a:t> </a:t>
            </a:r>
          </a:p>
          <a:p>
            <a:r>
              <a:rPr lang="en-US" sz="2600" dirty="0" err="1">
                <a:latin typeface="Arial" charset="0"/>
                <a:ea typeface="Arial" charset="0"/>
                <a:cs typeface="Arial" charset="0"/>
              </a:rPr>
              <a:t>Hystroscopy</a:t>
            </a:r>
            <a:r>
              <a:rPr lang="en-US" sz="2600" dirty="0">
                <a:latin typeface="Arial" charset="0"/>
                <a:ea typeface="Arial" charset="0"/>
                <a:cs typeface="Arial" charset="0"/>
              </a:rPr>
              <a:t> &amp;biopsy</a:t>
            </a:r>
          </a:p>
          <a:p>
            <a:endParaRPr lang="en-US" dirty="0"/>
          </a:p>
          <a:p>
            <a:endParaRPr lang="en-US" dirty="0"/>
          </a:p>
          <a:p>
            <a:r>
              <a:rPr lang="en-US" dirty="0"/>
              <a:t>What is the </a:t>
            </a:r>
            <a:r>
              <a:rPr lang="en-US" dirty="0" err="1"/>
              <a:t>thereshold</a:t>
            </a:r>
            <a:r>
              <a:rPr lang="en-US" dirty="0"/>
              <a:t> thickness for </a:t>
            </a:r>
            <a:r>
              <a:rPr lang="en-US" dirty="0" err="1"/>
              <a:t>furthur</a:t>
            </a:r>
            <a:r>
              <a:rPr lang="en-US" dirty="0"/>
              <a:t> investigation ?</a:t>
            </a:r>
          </a:p>
          <a:p>
            <a:r>
              <a:rPr lang="en-US" dirty="0"/>
              <a:t>Discrepancy between thickness in TVUS &amp; </a:t>
            </a:r>
            <a:r>
              <a:rPr lang="en-US" dirty="0" err="1"/>
              <a:t>hystroscopy</a:t>
            </a:r>
            <a:r>
              <a:rPr lang="en-US" dirty="0"/>
              <a:t>- biopsy?</a:t>
            </a:r>
          </a:p>
          <a:p>
            <a:r>
              <a:rPr lang="en-US" dirty="0"/>
              <a:t>Duration of TMX therapy &amp; severity of endometrial pathology?</a:t>
            </a:r>
          </a:p>
        </p:txBody>
      </p:sp>
    </p:spTree>
    <p:extLst>
      <p:ext uri="{BB962C8B-B14F-4D97-AF65-F5344CB8AC3E}">
        <p14:creationId xmlns:p14="http://schemas.microsoft.com/office/powerpoint/2010/main" val="34631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48A4-2327-884B-8617-AEBB816965B2}"/>
              </a:ext>
            </a:extLst>
          </p:cNvPr>
          <p:cNvSpPr>
            <a:spLocks noGrp="1"/>
          </p:cNvSpPr>
          <p:nvPr>
            <p:ph type="ctrTitle"/>
          </p:nvPr>
        </p:nvSpPr>
        <p:spPr/>
        <p:txBody>
          <a:bodyPr>
            <a:normAutofit fontScale="90000"/>
          </a:bodyPr>
          <a:lstStyle/>
          <a:p>
            <a:r>
              <a:rPr lang="en-GB" b="1" dirty="0"/>
              <a:t>The effects of tamoxifen on the female genital tract</a:t>
            </a:r>
            <a:br>
              <a:rPr lang="en-GB" b="1" dirty="0"/>
            </a:br>
            <a:endParaRPr lang="en-AF" dirty="0"/>
          </a:p>
        </p:txBody>
      </p:sp>
      <p:sp>
        <p:nvSpPr>
          <p:cNvPr id="3" name="Subtitle 2">
            <a:extLst>
              <a:ext uri="{FF2B5EF4-FFF2-40B4-BE49-F238E27FC236}">
                <a16:creationId xmlns:a16="http://schemas.microsoft.com/office/drawing/2014/main" id="{0912EC73-42AD-B643-8D27-DF529DC1D433}"/>
              </a:ext>
            </a:extLst>
          </p:cNvPr>
          <p:cNvSpPr>
            <a:spLocks noGrp="1"/>
          </p:cNvSpPr>
          <p:nvPr>
            <p:ph type="subTitle" idx="1"/>
          </p:nvPr>
        </p:nvSpPr>
        <p:spPr/>
        <p:txBody>
          <a:bodyPr>
            <a:normAutofit lnSpcReduction="10000"/>
          </a:bodyPr>
          <a:lstStyle/>
          <a:p>
            <a:r>
              <a:rPr lang="en-AF" dirty="0"/>
              <a:t>Dr Azadeh yousefnezhad</a:t>
            </a:r>
          </a:p>
          <a:p>
            <a:endParaRPr lang="en-AF" dirty="0"/>
          </a:p>
          <a:p>
            <a:r>
              <a:rPr lang="en-GB" dirty="0"/>
              <a:t>Ass</a:t>
            </a:r>
            <a:r>
              <a:rPr lang="en-US" dirty="0" err="1"/>
              <a:t>istant</a:t>
            </a:r>
            <a:r>
              <a:rPr lang="en-GB" dirty="0"/>
              <a:t> professor of  TUMS</a:t>
            </a:r>
            <a:endParaRPr lang="en-AF" dirty="0"/>
          </a:p>
        </p:txBody>
      </p:sp>
    </p:spTree>
    <p:extLst>
      <p:ext uri="{BB962C8B-B14F-4D97-AF65-F5344CB8AC3E}">
        <p14:creationId xmlns:p14="http://schemas.microsoft.com/office/powerpoint/2010/main" val="159501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96D10-92E8-D049-91C0-2D6DCA42A123}"/>
              </a:ext>
            </a:extLst>
          </p:cNvPr>
          <p:cNvSpPr>
            <a:spLocks noGrp="1"/>
          </p:cNvSpPr>
          <p:nvPr>
            <p:ph idx="1"/>
          </p:nvPr>
        </p:nvSpPr>
        <p:spPr>
          <a:xfrm>
            <a:off x="1049311" y="989352"/>
            <a:ext cx="9608695" cy="4750676"/>
          </a:xfrm>
        </p:spPr>
        <p:txBody>
          <a:bodyPr>
            <a:noAutofit/>
          </a:bodyPr>
          <a:lstStyle/>
          <a:p>
            <a:r>
              <a:rPr lang="en-GB" sz="2800" dirty="0"/>
              <a:t>Tamoxifen is a selective </a:t>
            </a:r>
            <a:r>
              <a:rPr lang="en-GB" sz="2800" dirty="0" err="1"/>
              <a:t>estrogen</a:t>
            </a:r>
            <a:r>
              <a:rPr lang="en-GB" sz="2800" dirty="0"/>
              <a:t> receptor modulator (SERM) that is widely used in the treatment of patients with breast cancer and for chemoprophylaxis in high risk women</a:t>
            </a:r>
          </a:p>
          <a:p>
            <a:r>
              <a:rPr lang="en-GB" sz="2800" dirty="0"/>
              <a:t>results in a spectrum of abnormalities involving the genital tract, the most significant being an increased incidence of endometrial cancer and uterine sarcoma.</a:t>
            </a:r>
          </a:p>
          <a:p>
            <a:r>
              <a:rPr lang="en-GB" sz="2800" dirty="0"/>
              <a:t>reported a significant increase in the mean endometrial thickness after 3 years of tamoxifen administration. </a:t>
            </a:r>
            <a:endParaRPr lang="en-AF" sz="2800" dirty="0"/>
          </a:p>
        </p:txBody>
      </p:sp>
    </p:spTree>
    <p:extLst>
      <p:ext uri="{BB962C8B-B14F-4D97-AF65-F5344CB8AC3E}">
        <p14:creationId xmlns:p14="http://schemas.microsoft.com/office/powerpoint/2010/main" val="75619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8D2E-F41E-4049-ABAA-971C29DC1E3E}"/>
              </a:ext>
            </a:extLst>
          </p:cNvPr>
          <p:cNvSpPr>
            <a:spLocks noGrp="1"/>
          </p:cNvSpPr>
          <p:nvPr>
            <p:ph type="title"/>
          </p:nvPr>
        </p:nvSpPr>
        <p:spPr/>
        <p:txBody>
          <a:bodyPr>
            <a:normAutofit/>
          </a:bodyPr>
          <a:lstStyle/>
          <a:p>
            <a:r>
              <a:rPr lang="en-GB" b="1" dirty="0"/>
              <a:t>Endometrial polyps</a:t>
            </a:r>
            <a:br>
              <a:rPr lang="en-GB" b="1" dirty="0"/>
            </a:br>
            <a:endParaRPr lang="en-AF" dirty="0"/>
          </a:p>
        </p:txBody>
      </p:sp>
      <p:sp>
        <p:nvSpPr>
          <p:cNvPr id="3" name="Content Placeholder 2">
            <a:extLst>
              <a:ext uri="{FF2B5EF4-FFF2-40B4-BE49-F238E27FC236}">
                <a16:creationId xmlns:a16="http://schemas.microsoft.com/office/drawing/2014/main" id="{F34CD4D4-F35E-E94E-8C66-F72161951098}"/>
              </a:ext>
            </a:extLst>
          </p:cNvPr>
          <p:cNvSpPr>
            <a:spLocks noGrp="1"/>
          </p:cNvSpPr>
          <p:nvPr>
            <p:ph idx="1"/>
          </p:nvPr>
        </p:nvSpPr>
        <p:spPr>
          <a:xfrm>
            <a:off x="1558977" y="2638044"/>
            <a:ext cx="9024079" cy="3255264"/>
          </a:xfrm>
        </p:spPr>
        <p:txBody>
          <a:bodyPr>
            <a:normAutofit/>
          </a:bodyPr>
          <a:lstStyle/>
          <a:p>
            <a:r>
              <a:rPr lang="en-GB" sz="2400" dirty="0"/>
              <a:t>incidence in women treated with tamoxifen is between 8 and 36% versus 0–10% in untreated women</a:t>
            </a:r>
          </a:p>
          <a:p>
            <a:r>
              <a:rPr lang="en-GB" sz="2400" dirty="0"/>
              <a:t>They tend to be larger with a mean diameter of 5 cm versus 0.5–3.0 cm in the general population</a:t>
            </a:r>
          </a:p>
          <a:p>
            <a:r>
              <a:rPr lang="en-GB" sz="2400" dirty="0"/>
              <a:t>Tamoxifen-related polyps are reported to have an increased rate of malignant change ranging from 3 to 10.7% compared with 0.48% in the general population</a:t>
            </a:r>
            <a:endParaRPr lang="en-AF" sz="2400" dirty="0"/>
          </a:p>
        </p:txBody>
      </p:sp>
    </p:spTree>
    <p:extLst>
      <p:ext uri="{BB962C8B-B14F-4D97-AF65-F5344CB8AC3E}">
        <p14:creationId xmlns:p14="http://schemas.microsoft.com/office/powerpoint/2010/main" val="93501792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6268</TotalTime>
  <Words>2941</Words>
  <Application>Microsoft Office PowerPoint</Application>
  <PresentationFormat>Widescreen</PresentationFormat>
  <Paragraphs>169</Paragraphs>
  <Slides>47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Gill Sans MT</vt:lpstr>
      <vt:lpstr>Tw Cen MT</vt:lpstr>
      <vt:lpstr>Droplet</vt:lpstr>
      <vt:lpstr>Parcel</vt:lpstr>
      <vt:lpstr>Gynecologic side effects of tamoxifen</vt:lpstr>
      <vt:lpstr>ER antagonist in breast cancer</vt:lpstr>
      <vt:lpstr>PowerPoint Presentation</vt:lpstr>
      <vt:lpstr>Endometrial Benign pathologies</vt:lpstr>
      <vt:lpstr>Risk factor of Endometrial cancer</vt:lpstr>
      <vt:lpstr>How to screen                                       females with breast cancer for abnormal endometrial proliferation</vt:lpstr>
      <vt:lpstr>The effects of tamoxifen on the female genital tract </vt:lpstr>
      <vt:lpstr>PowerPoint Presentation</vt:lpstr>
      <vt:lpstr>Endometrial polyps </vt:lpstr>
      <vt:lpstr>Endometrial hyperplasia </vt:lpstr>
      <vt:lpstr>Endometrial carcinoma </vt:lpstr>
      <vt:lpstr>Endometrial cystic atrophy/adenomyosis </vt:lpstr>
      <vt:lpstr>Leiomyomas </vt:lpstr>
      <vt:lpstr>Effect of tamoxifen on the ovaries </vt:lpstr>
      <vt:lpstr>Effect of tamoxifen on the cervix </vt:lpstr>
      <vt:lpstr>Effect of tamoxifen on the vagina </vt:lpstr>
      <vt:lpstr>Imaging review</vt:lpstr>
      <vt:lpstr>Endovaginal ultrasound </vt:lpstr>
      <vt:lpstr>endometrial thickness threshold</vt:lpstr>
      <vt:lpstr>Hysterosonography </vt:lpstr>
      <vt:lpstr>PowerPoint Presentation</vt:lpstr>
      <vt:lpstr>PowerPoint Presentation</vt:lpstr>
      <vt:lpstr>MR imaging </vt:lpstr>
      <vt:lpstr>According to the American College of Obstetricians and Gynecologists:</vt:lpstr>
      <vt:lpstr>PowerPoint Presentation</vt:lpstr>
      <vt:lpstr>NORMAL ENDOMETRIUM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LITTLE IN LITERATURE ABOUT THE USE OF MRI IN THESE WOMEN</vt:lpstr>
      <vt:lpstr>PowerPoint Presentation</vt:lpstr>
      <vt:lpstr>ADENOMYOSIS &amp; POLYP</vt:lpstr>
      <vt:lpstr>Routine Endometrial Surveillance on TMX</vt:lpstr>
      <vt:lpstr>Importance of symptoms</vt:lpstr>
      <vt:lpstr>Difference in EC between TMX users  &amp; nonuser</vt:lpstr>
      <vt:lpstr>Approach to thick endometrium under TMX</vt:lpstr>
      <vt:lpstr>Effect of TMX on Ovaries</vt:lpstr>
      <vt:lpstr>PowerPoint Presentation</vt:lpstr>
      <vt:lpstr>Management of Vasomotor symptoms</vt:lpstr>
      <vt:lpstr>Management of sexual side effects of TMX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Gynecologic side effects of tamoxifen</dc:title>
  <dc:creator>Mani Malemohammadi</dc:creator>
  <cp:lastModifiedBy>SDF</cp:lastModifiedBy>
  <cp:revision>34</cp:revision>
  <dcterms:created xsi:type="dcterms:W3CDTF">2021-12-10T11:26:04Z</dcterms:created>
  <dcterms:modified xsi:type="dcterms:W3CDTF">2021-12-16T12:20:12Z</dcterms:modified>
</cp:coreProperties>
</file>